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8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91" r:id="rId14"/>
    <p:sldId id="392" r:id="rId15"/>
    <p:sldId id="393" r:id="rId16"/>
    <p:sldId id="401" r:id="rId17"/>
    <p:sldId id="394" r:id="rId18"/>
    <p:sldId id="395" r:id="rId19"/>
    <p:sldId id="367" r:id="rId20"/>
    <p:sldId id="368" r:id="rId21"/>
    <p:sldId id="369" r:id="rId22"/>
    <p:sldId id="370" r:id="rId23"/>
    <p:sldId id="371" r:id="rId24"/>
    <p:sldId id="396" r:id="rId25"/>
    <p:sldId id="397" r:id="rId26"/>
    <p:sldId id="398" r:id="rId27"/>
    <p:sldId id="402" r:id="rId28"/>
    <p:sldId id="399" r:id="rId29"/>
    <p:sldId id="400" r:id="rId30"/>
    <p:sldId id="372" r:id="rId31"/>
    <p:sldId id="373" r:id="rId32"/>
    <p:sldId id="374" r:id="rId33"/>
    <p:sldId id="375" r:id="rId34"/>
    <p:sldId id="376" r:id="rId35"/>
    <p:sldId id="377" r:id="rId36"/>
    <p:sldId id="403" r:id="rId37"/>
    <p:sldId id="404" r:id="rId38"/>
    <p:sldId id="405" r:id="rId39"/>
    <p:sldId id="406" r:id="rId40"/>
    <p:sldId id="407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411" r:id="rId52"/>
    <p:sldId id="378" r:id="rId53"/>
    <p:sldId id="379" r:id="rId54"/>
    <p:sldId id="408" r:id="rId55"/>
    <p:sldId id="409" r:id="rId56"/>
    <p:sldId id="410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C80064"/>
    <a:srgbClr val="D6370C"/>
    <a:srgbClr val="FF0D97"/>
    <a:srgbClr val="0000CC"/>
    <a:srgbClr val="003635"/>
    <a:srgbClr val="9EFF29"/>
    <a:srgbClr val="C33A1F"/>
    <a:srgbClr val="FF2549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1973"/>
  </p:normalViewPr>
  <p:slideViewPr>
    <p:cSldViewPr snapToGrid="0">
      <p:cViewPr varScale="1">
        <p:scale>
          <a:sx n="157" d="100"/>
          <a:sy n="157" d="100"/>
        </p:scale>
        <p:origin x="132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Phong_shading#:~:text=In%203D%20computer%20graphics%2C%20Phong,or%20normal%2Dvector%20interpolation%20shad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691" y="3414252"/>
            <a:ext cx="8067368" cy="884898"/>
          </a:xfrm>
        </p:spPr>
        <p:txBody>
          <a:bodyPr>
            <a:normAutofit/>
          </a:bodyPr>
          <a:lstStyle/>
          <a:p>
            <a:r>
              <a:rPr lang="en-US" dirty="0"/>
              <a:t>Illumination (Lighting)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CSU0021: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22D2E-D2AC-584A-8383-75D9D827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A198-C23A-6848-9522-6DB1780F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/>
              <a:t>Ambient light (background light): the light that is scattered by the environment</a:t>
            </a:r>
          </a:p>
          <a:p>
            <a:r>
              <a:rPr kumimoji="1" lang="en-US" altLang="zh-TW" sz="2000" dirty="0"/>
              <a:t>A </a:t>
            </a:r>
            <a:r>
              <a:rPr kumimoji="1" lang="en-US" altLang="zh-TW" sz="2000" b="1" dirty="0"/>
              <a:t>very simple approximation</a:t>
            </a:r>
            <a:r>
              <a:rPr kumimoji="1" lang="en-US" altLang="zh-TW" sz="2000" dirty="0"/>
              <a:t> of global illumination</a:t>
            </a:r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Independent of the light position, object orientation, observer’s position or orientation – ambient light has no direction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E8BC8E-57A7-4342-A400-71BFC5780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16" y="2194857"/>
            <a:ext cx="3278717" cy="14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60FDDC-B4DD-614B-B491-A1E34AF6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房間, 桌, 臥室 的圖片&#10;&#10;自動產生的描述">
            <a:extLst>
              <a:ext uri="{FF2B5EF4-FFF2-40B4-BE49-F238E27FC236}">
                <a16:creationId xmlns:a16="http://schemas.microsoft.com/office/drawing/2014/main" id="{222AAFF1-F6F0-9444-BB7D-9FCF6D0E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13" y="1143000"/>
            <a:ext cx="4758111" cy="3544888"/>
          </a:xfrm>
        </p:spPr>
      </p:pic>
    </p:spTree>
    <p:extLst>
      <p:ext uri="{BB962C8B-B14F-4D97-AF65-F5344CB8AC3E}">
        <p14:creationId xmlns:p14="http://schemas.microsoft.com/office/powerpoint/2010/main" val="178789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B2694-39DE-C344-990C-9140596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Ambient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F967C-6178-C94F-B17A-8FC1B11C0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Each light source has an ambient light contribution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</a:p>
              <a:p>
                <a:endParaRPr kumimoji="1" lang="en-US" altLang="zh-TW" sz="2000" dirty="0"/>
              </a:p>
              <a:p>
                <a:r>
                  <a:rPr kumimoji="1" lang="en-US" altLang="zh-TW" sz="2000" dirty="0"/>
                  <a:t>Different objects can reflect different amounts of ambient (different ambient reflection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000" b="0" i="0" dirty="0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TW" sz="20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TW" sz="2000" dirty="0"/>
                  <a:t>)</a:t>
                </a:r>
              </a:p>
              <a:p>
                <a:pPr lvl="1"/>
                <a:r>
                  <a:rPr kumimoji="1" lang="en-US" altLang="zh-TW" sz="2000" dirty="0"/>
                  <a:t>Note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 are vectors for (R, G, B)</a:t>
                </a:r>
              </a:p>
              <a:p>
                <a:pPr lvl="1"/>
                <a:endParaRPr kumimoji="1" lang="en-US" altLang="zh-TW" sz="2000" dirty="0"/>
              </a:p>
              <a:p>
                <a:r>
                  <a:rPr kumimoji="1" lang="en-US" altLang="zh-TW" sz="2000" dirty="0"/>
                  <a:t>So, the amount of ambient light that can be seen from an object is</a:t>
                </a:r>
              </a:p>
              <a:p>
                <a:pPr lvl="1"/>
                <a:r>
                  <a:rPr kumimoji="1" lang="en-US" altLang="zh-TW" sz="2000" b="1" dirty="0">
                    <a:solidFill>
                      <a:srgbClr val="C00000"/>
                    </a:solidFill>
                  </a:rPr>
                  <a:t>Ambient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1" lang="en-US" altLang="zh-TW" sz="2000" b="1" dirty="0">
                    <a:solidFill>
                      <a:srgbClr val="C00000"/>
                    </a:solidFill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TW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kumimoji="1" lang="zh-TW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BAF967C-6178-C94F-B17A-8FC1B11C0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38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7B507C-4C2A-8C4B-9F88-0079532F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70CB2A-2118-9D4C-987B-8A78E5F1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Create a cube and apply </a:t>
            </a:r>
            <a:r>
              <a:rPr kumimoji="1" lang="en-US" altLang="zh-TW" b="1" dirty="0"/>
              <a:t>ambient</a:t>
            </a:r>
            <a:r>
              <a:rPr kumimoji="1" lang="en-US" altLang="zh-TW" dirty="0"/>
              <a:t> light on it</a:t>
            </a:r>
          </a:p>
          <a:p>
            <a:r>
              <a:rPr kumimoji="1" lang="en-US" altLang="zh-TW" dirty="0"/>
              <a:t>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</p:txBody>
      </p:sp>
      <p:pic>
        <p:nvPicPr>
          <p:cNvPr id="5" name="圖片 4" descr="一張含有 坐, 標誌, 電視, 監視器 的圖片&#10;&#10;自動產生的描述">
            <a:extLst>
              <a:ext uri="{FF2B5EF4-FFF2-40B4-BE49-F238E27FC236}">
                <a16:creationId xmlns:a16="http://schemas.microsoft.com/office/drawing/2014/main" id="{F304361F-4614-AF46-B1F6-CB8A8BD02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27" y="1828799"/>
            <a:ext cx="3147359" cy="31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C71A1-FA22-9845-8686-72605A52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5E980-4A59-3046-9140-5D59025A2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148244" cy="3545497"/>
          </a:xfrm>
        </p:spPr>
        <p:txBody>
          <a:bodyPr>
            <a:noAutofit/>
          </a:bodyPr>
          <a:lstStyle/>
          <a:p>
            <a:r>
              <a:rPr kumimoji="1" lang="en-US" altLang="zh-TW" sz="1600" dirty="0" err="1"/>
              <a:t>initVertexBuffers</a:t>
            </a:r>
            <a:r>
              <a:rPr kumimoji="1" lang="en-US" altLang="zh-TW" sz="1600" dirty="0"/>
              <a:t> in </a:t>
            </a:r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marL="0" indent="0">
              <a:buNone/>
            </a:pPr>
            <a:endParaRPr kumimoji="1" lang="en-US" altLang="zh-TW" sz="1600" dirty="0"/>
          </a:p>
          <a:p>
            <a:r>
              <a:rPr kumimoji="1" lang="en-US" altLang="zh-TW" sz="1600" dirty="0"/>
              <a:t>Data of a cube</a:t>
            </a:r>
          </a:p>
          <a:p>
            <a:pPr lvl="1"/>
            <a:r>
              <a:rPr kumimoji="1" lang="en-US" altLang="zh-TW" sz="1600" dirty="0"/>
              <a:t>One cube consists of 6 faces, each face consists of 2 triangle, and each triangle has 3 vertices</a:t>
            </a:r>
          </a:p>
          <a:p>
            <a:pPr lvl="1"/>
            <a:r>
              <a:rPr kumimoji="1" lang="en-US" altLang="zh-TW" sz="1600" dirty="0"/>
              <a:t>Each vertex has position, color and normal vector (we do not use normal vector in this example)</a:t>
            </a:r>
          </a:p>
          <a:p>
            <a:r>
              <a:rPr kumimoji="1" lang="en-US" altLang="zh-TW" sz="1600" dirty="0"/>
              <a:t>Also, create vertex buffer objects in this function </a:t>
            </a:r>
            <a:endParaRPr kumimoji="1" lang="zh-TW" altLang="en-US" sz="16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7DB2A9C-7E67-8E4D-8237-4EB7049C3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81" y="1112700"/>
            <a:ext cx="427116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AFE7F730-1682-BD45-A4ED-0A3260DB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36" y="56766"/>
            <a:ext cx="4088343" cy="508673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4E79D7-9F40-9C41-B742-1F713D1A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31286F-C3FA-B94E-9008-0875CDE8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197FB6-4A2A-BE44-A281-8E9881D2098D}"/>
              </a:ext>
            </a:extLst>
          </p:cNvPr>
          <p:cNvSpPr txBox="1"/>
          <p:nvPr/>
        </p:nvSpPr>
        <p:spPr>
          <a:xfrm>
            <a:off x="6547259" y="2525403"/>
            <a:ext cx="2692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mvp</a:t>
            </a:r>
            <a:r>
              <a:rPr kumimoji="1" lang="en-US" altLang="zh-TW" sz="1200" dirty="0">
                <a:solidFill>
                  <a:srgbClr val="C00000"/>
                </a:solidFill>
              </a:rPr>
              <a:t> matrix: project*view*model matrix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915F65-B840-B549-8C7C-8F77ED58A97A}"/>
              </a:ext>
            </a:extLst>
          </p:cNvPr>
          <p:cNvSpPr txBox="1"/>
          <p:nvPr/>
        </p:nvSpPr>
        <p:spPr>
          <a:xfrm>
            <a:off x="2017180" y="3087311"/>
            <a:ext cx="306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Ambient light factor: each face or each object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could have different ambient factor, </a:t>
            </a:r>
          </a:p>
          <a:p>
            <a:r>
              <a:rPr kumimoji="1" lang="en-US" altLang="zh-TW" sz="1200" dirty="0">
                <a:solidFill>
                  <a:srgbClr val="C00000"/>
                </a:solidFill>
              </a:rPr>
              <a:t>but I set the same value to them here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84B9D3E-DAA4-254C-BE9F-E06E035BA2DF}"/>
              </a:ext>
            </a:extLst>
          </p:cNvPr>
          <p:cNvCxnSpPr>
            <a:cxnSpLocks/>
          </p:cNvCxnSpPr>
          <p:nvPr/>
        </p:nvCxnSpPr>
        <p:spPr>
          <a:xfrm>
            <a:off x="8211671" y="2758032"/>
            <a:ext cx="328267" cy="1961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3E608DC-FB2D-0B4C-B5CE-873C67E6987D}"/>
              </a:ext>
            </a:extLst>
          </p:cNvPr>
          <p:cNvCxnSpPr>
            <a:cxnSpLocks/>
          </p:cNvCxnSpPr>
          <p:nvPr/>
        </p:nvCxnSpPr>
        <p:spPr>
          <a:xfrm flipV="1">
            <a:off x="4852154" y="3187083"/>
            <a:ext cx="513827" cy="2233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2E18882-73B3-9D4C-BFDD-81E645F2426D}"/>
              </a:ext>
            </a:extLst>
          </p:cNvPr>
          <p:cNvSpPr/>
          <p:nvPr/>
        </p:nvSpPr>
        <p:spPr>
          <a:xfrm>
            <a:off x="5264458" y="4530593"/>
            <a:ext cx="2796466" cy="50304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58610FE-88C7-ED4E-A4DE-EF5746DF234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4227616" y="4413244"/>
            <a:ext cx="1036842" cy="3688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53F8DD8-6D00-C14E-A9FB-D6B3271AE3C8}"/>
              </a:ext>
            </a:extLst>
          </p:cNvPr>
          <p:cNvSpPr txBox="1"/>
          <p:nvPr/>
        </p:nvSpPr>
        <p:spPr>
          <a:xfrm>
            <a:off x="1732936" y="4182411"/>
            <a:ext cx="2494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Mouse call back functions for user to rotate the objects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893C23-3A8B-7D4F-A44A-25DBC486C2EF}"/>
              </a:ext>
            </a:extLst>
          </p:cNvPr>
          <p:cNvSpPr/>
          <p:nvPr/>
        </p:nvSpPr>
        <p:spPr>
          <a:xfrm>
            <a:off x="5097155" y="61395"/>
            <a:ext cx="1596608" cy="46238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BF54BA2-9663-0F41-A57D-376A45C7E0C3}"/>
              </a:ext>
            </a:extLst>
          </p:cNvPr>
          <p:cNvSpPr txBox="1"/>
          <p:nvPr/>
        </p:nvSpPr>
        <p:spPr>
          <a:xfrm>
            <a:off x="6662691" y="123981"/>
            <a:ext cx="1325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For mouse control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E0828AD-39D6-3744-A631-C770957279A1}"/>
              </a:ext>
            </a:extLst>
          </p:cNvPr>
          <p:cNvSpPr/>
          <p:nvPr/>
        </p:nvSpPr>
        <p:spPr>
          <a:xfrm>
            <a:off x="5129689" y="607341"/>
            <a:ext cx="951515" cy="28413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D45E883-81D1-CE44-901C-795D9BB1A840}"/>
              </a:ext>
            </a:extLst>
          </p:cNvPr>
          <p:cNvSpPr txBox="1"/>
          <p:nvPr/>
        </p:nvSpPr>
        <p:spPr>
          <a:xfrm>
            <a:off x="6039529" y="541539"/>
            <a:ext cx="2877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mvpMatrix</a:t>
            </a:r>
            <a:r>
              <a:rPr kumimoji="1" lang="en-US" altLang="zh-TW" sz="1200" dirty="0">
                <a:solidFill>
                  <a:srgbClr val="C00000"/>
                </a:solidFill>
              </a:rPr>
              <a:t> = project * view * model matrix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93E288A-9F3B-3547-8DFC-83720C5E131F}"/>
              </a:ext>
            </a:extLst>
          </p:cNvPr>
          <p:cNvSpPr txBox="1"/>
          <p:nvPr/>
        </p:nvSpPr>
        <p:spPr>
          <a:xfrm>
            <a:off x="6039529" y="774147"/>
            <a:ext cx="3002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err="1">
                <a:solidFill>
                  <a:srgbClr val="C00000"/>
                </a:solidFill>
              </a:rPr>
              <a:t>modelMatrix</a:t>
            </a:r>
            <a:r>
              <a:rPr kumimoji="1" lang="en-US" altLang="zh-TW" sz="1200" dirty="0">
                <a:solidFill>
                  <a:srgbClr val="C00000"/>
                </a:solidFill>
              </a:rPr>
              <a:t>: transform point to world space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08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7F103-8A84-5E4F-9640-A072D214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98FC1-A2FE-8A4C-B9AC-43E63B27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238117C-0212-6E4C-B555-0141C615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07" y="1819921"/>
            <a:ext cx="5026493" cy="31078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AA9B23-61C5-0D4E-8BB5-D7EC663B960F}"/>
              </a:ext>
            </a:extLst>
          </p:cNvPr>
          <p:cNvSpPr/>
          <p:nvPr/>
        </p:nvSpPr>
        <p:spPr>
          <a:xfrm>
            <a:off x="4429956" y="2320227"/>
            <a:ext cx="4109981" cy="55613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62A316-5C7B-2344-A169-80B498ADFE09}"/>
              </a:ext>
            </a:extLst>
          </p:cNvPr>
          <p:cNvSpPr/>
          <p:nvPr/>
        </p:nvSpPr>
        <p:spPr>
          <a:xfrm>
            <a:off x="4429955" y="2877844"/>
            <a:ext cx="4323428" cy="67544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B7FECC6-B345-924D-8BD1-8002BA083C5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6395" y="3795789"/>
            <a:ext cx="90356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AB24C2-1FDE-7346-AB1F-3995383869E5}"/>
              </a:ext>
            </a:extLst>
          </p:cNvPr>
          <p:cNvSpPr txBox="1"/>
          <p:nvPr/>
        </p:nvSpPr>
        <p:spPr>
          <a:xfrm>
            <a:off x="1612217" y="3657289"/>
            <a:ext cx="191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Pass information to shaders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FB081EC-E5DD-F347-8F74-AC3188A1D76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526395" y="3795789"/>
            <a:ext cx="903560" cy="3234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5695C36-129E-A848-82D1-22668B17328E}"/>
              </a:ext>
            </a:extLst>
          </p:cNvPr>
          <p:cNvSpPr/>
          <p:nvPr/>
        </p:nvSpPr>
        <p:spPr>
          <a:xfrm>
            <a:off x="5754208" y="3376670"/>
            <a:ext cx="770879" cy="16773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A4FFD7F-D537-C341-B25E-1CB7B13C21BA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149050" y="2814221"/>
            <a:ext cx="605158" cy="64631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2DE3BA3-3E4B-3F48-B578-91137279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46" y="1305016"/>
            <a:ext cx="4184353" cy="38384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A7779E-FE49-4649-AF0D-873295A9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(Ex06-1)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2DD7B-85BB-744C-A0D1-E01E0873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712" y="1143000"/>
            <a:ext cx="6828503" cy="3545497"/>
          </a:xfrm>
        </p:spPr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0A820A-DD07-0E4B-9247-DAE47B6B2EF2}"/>
              </a:ext>
            </a:extLst>
          </p:cNvPr>
          <p:cNvSpPr/>
          <p:nvPr/>
        </p:nvSpPr>
        <p:spPr>
          <a:xfrm>
            <a:off x="5447111" y="2636971"/>
            <a:ext cx="2267584" cy="18913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22305C12-E7A6-2041-963C-BA3462C46FF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38201" y="2693765"/>
            <a:ext cx="635272" cy="3777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4E2A9E-A4B8-0344-9530-7C9BC87174EB}"/>
              </a:ext>
            </a:extLst>
          </p:cNvPr>
          <p:cNvSpPr txBox="1"/>
          <p:nvPr/>
        </p:nvSpPr>
        <p:spPr>
          <a:xfrm>
            <a:off x="2269164" y="2593038"/>
            <a:ext cx="2569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Use 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a_Color</a:t>
            </a:r>
            <a:r>
              <a:rPr kumimoji="1" lang="en-US" altLang="zh-TW" sz="1200" dirty="0">
                <a:solidFill>
                  <a:srgbClr val="C00000"/>
                </a:solidFill>
              </a:rPr>
              <a:t> as the ambient light color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457273-E942-3A4A-9DBC-0BDACB133A17}"/>
              </a:ext>
            </a:extLst>
          </p:cNvPr>
          <p:cNvSpPr/>
          <p:nvPr/>
        </p:nvSpPr>
        <p:spPr>
          <a:xfrm>
            <a:off x="5447110" y="3179988"/>
            <a:ext cx="2418505" cy="2330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31ACE1D-339D-6B40-866A-4A2F95253FF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930837" y="3236783"/>
            <a:ext cx="1542636" cy="377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A72CF39-898F-DA4C-8E13-FC7CE9900747}"/>
              </a:ext>
            </a:extLst>
          </p:cNvPr>
          <p:cNvSpPr txBox="1"/>
          <p:nvPr/>
        </p:nvSpPr>
        <p:spPr>
          <a:xfrm>
            <a:off x="2269164" y="3136055"/>
            <a:ext cx="1661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Calculate ambient color</a:t>
            </a:r>
          </a:p>
        </p:txBody>
      </p:sp>
    </p:spTree>
    <p:extLst>
      <p:ext uri="{BB962C8B-B14F-4D97-AF65-F5344CB8AC3E}">
        <p14:creationId xmlns:p14="http://schemas.microsoft.com/office/powerpoint/2010/main" val="2756705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Try to modify the ambient factor</a:t>
            </a:r>
          </a:p>
          <a:p>
            <a:pPr lvl="1"/>
            <a:r>
              <a:rPr kumimoji="1" lang="en-US" altLang="zh-TW" dirty="0"/>
              <a:t>Can the three element in ambient factor be different? If so, what happens?</a:t>
            </a:r>
          </a:p>
        </p:txBody>
      </p:sp>
    </p:spTree>
    <p:extLst>
      <p:ext uri="{BB962C8B-B14F-4D97-AF65-F5344CB8AC3E}">
        <p14:creationId xmlns:p14="http://schemas.microsoft.com/office/powerpoint/2010/main" val="189422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FF29F-F9AA-B241-BE9D-9F6C90A5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E41E68-6A99-6943-820B-DB110E48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Diffuse light: The illumination that a surface receives from a light source and reflect in all direction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02807C-24E2-C44D-A4A3-CF611AA2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84" y="2702846"/>
            <a:ext cx="3347047" cy="2034117"/>
          </a:xfrm>
          <a:prstGeom prst="rect">
            <a:avLst/>
          </a:prstGeom>
        </p:spPr>
      </p:pic>
      <p:pic>
        <p:nvPicPr>
          <p:cNvPr id="7" name="圖片 6" descr="一張含有 燈 的圖片&#10;&#10;自動產生的描述">
            <a:extLst>
              <a:ext uri="{FF2B5EF4-FFF2-40B4-BE49-F238E27FC236}">
                <a16:creationId xmlns:a16="http://schemas.microsoft.com/office/drawing/2014/main" id="{4F7B1631-F261-8C45-96E3-004AB795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71" y="2702846"/>
            <a:ext cx="1672828" cy="14348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7E835D4-4641-BE4E-8B29-A29284D4658C}"/>
              </a:ext>
            </a:extLst>
          </p:cNvPr>
          <p:cNvSpPr txBox="1"/>
          <p:nvPr/>
        </p:nvSpPr>
        <p:spPr>
          <a:xfrm>
            <a:off x="5641824" y="4380720"/>
            <a:ext cx="274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It does not matter where the eye is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382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D897E-D8A1-0540-9C11-6CD745D2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</a:t>
            </a:r>
            <a:endParaRPr kumimoji="1" lang="zh-TW" altLang="en-US" dirty="0"/>
          </a:p>
        </p:txBody>
      </p:sp>
      <p:pic>
        <p:nvPicPr>
          <p:cNvPr id="15" name="圖片 14" descr="一張含有 房間, 相片, 桌, 螢幕 的圖片&#10;&#10;自動產生的描述">
            <a:extLst>
              <a:ext uri="{FF2B5EF4-FFF2-40B4-BE49-F238E27FC236}">
                <a16:creationId xmlns:a16="http://schemas.microsoft.com/office/drawing/2014/main" id="{F30DDA31-8B6E-9949-AB5F-809A686BF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7" y="1054592"/>
            <a:ext cx="2720577" cy="2034116"/>
          </a:xfrm>
          <a:prstGeom prst="rect">
            <a:avLst/>
          </a:prstGeom>
        </p:spPr>
      </p:pic>
      <p:pic>
        <p:nvPicPr>
          <p:cNvPr id="17" name="圖片 16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E3667532-3BCA-AA4F-9596-6A1A77FA0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4" y="2071650"/>
            <a:ext cx="2714956" cy="2034116"/>
          </a:xfrm>
          <a:prstGeom prst="rect">
            <a:avLst/>
          </a:prstGeom>
        </p:spPr>
      </p:pic>
      <p:pic>
        <p:nvPicPr>
          <p:cNvPr id="19" name="圖片 18" descr="一張含有 室內, 桌, 天花板, 房間 的圖片&#10;&#10;自動產生的描述">
            <a:extLst>
              <a:ext uri="{FF2B5EF4-FFF2-40B4-BE49-F238E27FC236}">
                <a16:creationId xmlns:a16="http://schemas.microsoft.com/office/drawing/2014/main" id="{27D85CC9-DD6D-F847-85BF-278E2FF44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90" y="3014389"/>
            <a:ext cx="2722707" cy="20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73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ED32F-F788-2543-94D2-4B599995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Lighting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373B31A3-FB4E-2E4E-B660-A0520430A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71" y="1143000"/>
            <a:ext cx="4741195" cy="3544888"/>
          </a:xfrm>
        </p:spPr>
      </p:pic>
    </p:spTree>
    <p:extLst>
      <p:ext uri="{BB962C8B-B14F-4D97-AF65-F5344CB8AC3E}">
        <p14:creationId xmlns:p14="http://schemas.microsoft.com/office/powerpoint/2010/main" val="237256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FFAB3-86F9-0147-90A1-E03E1EAC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A265A-43CC-F647-8C8C-DDAAC714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Need to decide how much light the object point receive from the light source – based on Lambert’s law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AC7B7B-A284-1A4B-8FD9-A61F8011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66" y="2571750"/>
            <a:ext cx="5060950" cy="23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5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FC7A6-743B-6E4C-A091-42EC0FB9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D36FFD-12E3-0746-B156-1455BC273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Lambert’s law: the radiant energy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TW" dirty="0"/>
                  <a:t> that a small surface patch receives from a light source is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TW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dirty="0">
                  <a:solidFill>
                    <a:srgbClr val="C00000"/>
                  </a:solidFill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I: light intensity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</a:rPr>
                  <a:t>: angle between the light vector and the surface normal</a:t>
                </a:r>
                <a:endParaRPr kumimoji="1"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9D36FFD-12E3-0746-B156-1455BC273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73" t="-2143" r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2DCDB86-2C1E-2B48-A28C-D7FFC9BE9A43}"/>
              </a:ext>
            </a:extLst>
          </p:cNvPr>
          <p:cNvCxnSpPr/>
          <p:nvPr/>
        </p:nvCxnSpPr>
        <p:spPr>
          <a:xfrm>
            <a:off x="4008664" y="4122964"/>
            <a:ext cx="987879" cy="74295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4BFCEAF-5464-B84C-AA99-2181C55F25C9}"/>
              </a:ext>
            </a:extLst>
          </p:cNvPr>
          <p:cNvCxnSpPr>
            <a:cxnSpLocks/>
          </p:cNvCxnSpPr>
          <p:nvPr/>
        </p:nvCxnSpPr>
        <p:spPr>
          <a:xfrm flipV="1">
            <a:off x="4470400" y="3657600"/>
            <a:ext cx="0" cy="77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FEAB434-8162-2945-832F-B7907843DD7D}"/>
              </a:ext>
            </a:extLst>
          </p:cNvPr>
          <p:cNvCxnSpPr>
            <a:cxnSpLocks/>
          </p:cNvCxnSpPr>
          <p:nvPr/>
        </p:nvCxnSpPr>
        <p:spPr>
          <a:xfrm flipV="1">
            <a:off x="4470400" y="3750733"/>
            <a:ext cx="406400" cy="685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2D401E-E428-F645-A500-B26F2A76920B}"/>
              </a:ext>
            </a:extLst>
          </p:cNvPr>
          <p:cNvSpPr txBox="1"/>
          <p:nvPr/>
        </p:nvSpPr>
        <p:spPr>
          <a:xfrm>
            <a:off x="4809474" y="3685588"/>
            <a:ext cx="1982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N: surface normal vector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3E8537E-34FD-274D-9A67-A4F9CD3605F9}"/>
                  </a:ext>
                </a:extLst>
              </p:cNvPr>
              <p:cNvSpPr/>
              <p:nvPr/>
            </p:nvSpPr>
            <p:spPr>
              <a:xfrm>
                <a:off x="4435334" y="3815834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3E8537E-34FD-274D-9A67-A4F9CD360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334" y="3815834"/>
                <a:ext cx="37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66F4C2-2DC5-1445-9686-F391FD5BD72B}"/>
              </a:ext>
            </a:extLst>
          </p:cNvPr>
          <p:cNvSpPr txBox="1"/>
          <p:nvPr/>
        </p:nvSpPr>
        <p:spPr>
          <a:xfrm>
            <a:off x="2091266" y="3408589"/>
            <a:ext cx="3058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Light vector(vector from object to light)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64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A934D-15B5-9E44-B66B-BE51FDBA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Diffuse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B42882-A980-F641-9135-67F934683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sz="2000" dirty="0"/>
                  <a:t>Different objects can reflect different amount of diffuse light</a:t>
                </a:r>
              </a:p>
              <a:p>
                <a:pPr lvl="1"/>
                <a:r>
                  <a:rPr kumimoji="1" lang="en-US" altLang="zh-TW" sz="1800" dirty="0"/>
                  <a:t>Diffuse reflection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kumimoji="1" lang="en-US" altLang="zh-TW" sz="1800" dirty="0"/>
                  <a:t>)</a:t>
                </a:r>
              </a:p>
              <a:p>
                <a:r>
                  <a:rPr kumimoji="1" lang="en-US" altLang="zh-TW" sz="2000" dirty="0"/>
                  <a:t>So, the amount of diffuse light that can be seen is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𝐷𝑖𝑓𝑓𝑢𝑠𝑒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B42882-A980-F641-9135-67F934683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75196B1-9BF4-E441-8330-2F7214EF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32" y="2660069"/>
            <a:ext cx="2423968" cy="15663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0FA55E-31C9-4A49-8471-DEC87B522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83" y="2698306"/>
            <a:ext cx="2423968" cy="1528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0C45AFF-212D-B745-8B1C-D527F2D4BD79}"/>
                  </a:ext>
                </a:extLst>
              </p:cNvPr>
              <p:cNvSpPr txBox="1"/>
              <p:nvPr/>
            </p:nvSpPr>
            <p:spPr>
              <a:xfrm>
                <a:off x="7203096" y="2771848"/>
                <a:ext cx="1378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dirty="0"/>
                  <a:t>c</a:t>
                </a:r>
                <a14:m>
                  <m:oMath xmlns:m="http://schemas.openxmlformats.org/officeDocument/2006/math"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𝑜𝑠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0C45AFF-212D-B745-8B1C-D527F2D4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096" y="2771848"/>
                <a:ext cx="1378198" cy="307777"/>
              </a:xfrm>
              <a:prstGeom prst="rect">
                <a:avLst/>
              </a:prstGeom>
              <a:blipFill>
                <a:blip r:embed="rId5"/>
                <a:stretch>
                  <a:fillRect l="-1835"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8921F8C-F8AC-0B41-9D19-7878714E7549}"/>
              </a:ext>
            </a:extLst>
          </p:cNvPr>
          <p:cNvSpPr txBox="1"/>
          <p:nvPr/>
        </p:nvSpPr>
        <p:spPr>
          <a:xfrm>
            <a:off x="1913513" y="4477640"/>
            <a:ext cx="646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I recommend to calculate “diffuse” in world space. </a:t>
            </a:r>
          </a:p>
          <a:p>
            <a:r>
              <a:rPr kumimoji="1" lang="en-US" altLang="zh-TW" sz="1200" b="1" dirty="0"/>
              <a:t>(this means that you can set or transform all information you need to world space, then calculate)</a:t>
            </a:r>
            <a:endParaRPr kumimoji="1"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311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Create a cube and apply </a:t>
            </a:r>
            <a:r>
              <a:rPr kumimoji="1" lang="en-US" altLang="zh-TW" b="1" dirty="0"/>
              <a:t>ambient</a:t>
            </a:r>
            <a:r>
              <a:rPr kumimoji="1" lang="en-US" altLang="zh-TW" dirty="0"/>
              <a:t> and </a:t>
            </a:r>
            <a:r>
              <a:rPr kumimoji="1" lang="en-US" altLang="zh-TW" b="1" dirty="0"/>
              <a:t>diffuse</a:t>
            </a:r>
            <a:r>
              <a:rPr kumimoji="1" lang="en-US" altLang="zh-TW" dirty="0"/>
              <a:t> light on it</a:t>
            </a:r>
          </a:p>
          <a:p>
            <a:r>
              <a:rPr kumimoji="1" lang="en-US" altLang="zh-TW" dirty="0"/>
              <a:t>Files</a:t>
            </a:r>
          </a:p>
          <a:p>
            <a:pPr lvl="1"/>
            <a:r>
              <a:rPr kumimoji="1" lang="en-US" altLang="zh-TW" dirty="0" err="1"/>
              <a:t>index.html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WebGL.js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cuon-matrix.js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3A1716-7EB0-8240-9E07-94D1EA22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57" y="1957659"/>
            <a:ext cx="3008281" cy="30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F8E84-8125-814A-99B2-A381C16F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9DA37D-AA55-524C-BCB9-9B4E2337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493488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initVertexBuffers</a:t>
            </a:r>
            <a:r>
              <a:rPr kumimoji="1" lang="en-US" altLang="zh-TW" sz="2000" dirty="0"/>
              <a:t> in </a:t>
            </a:r>
            <a:r>
              <a:rPr kumimoji="1" lang="en-US" altLang="zh-TW" sz="2000" dirty="0" err="1"/>
              <a:t>WebGL.js</a:t>
            </a:r>
            <a:endParaRPr kumimoji="1" lang="en-US" altLang="zh-TW" sz="2000" dirty="0"/>
          </a:p>
          <a:p>
            <a:r>
              <a:rPr kumimoji="1" lang="en-US" altLang="zh-TW" sz="2000" dirty="0"/>
              <a:t>Now, we need normal vector for diffusion  </a:t>
            </a:r>
            <a:endParaRPr kumimoji="1" lang="zh-TW" altLang="en-US" sz="2000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DFD119B-E8E7-FF46-B434-4788AA00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43" y="1255058"/>
            <a:ext cx="3941557" cy="36553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96D0F1-1D2E-AC4D-B883-ACBF04F9C1D0}"/>
              </a:ext>
            </a:extLst>
          </p:cNvPr>
          <p:cNvSpPr/>
          <p:nvPr/>
        </p:nvSpPr>
        <p:spPr>
          <a:xfrm>
            <a:off x="5296203" y="4375602"/>
            <a:ext cx="2422409" cy="31289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417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9FABBA0-AEE5-4A4E-97BC-552C84C4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82" y="159797"/>
            <a:ext cx="4003117" cy="49540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F7C175-5CD9-6E4F-8E2C-AFF528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4C499-A192-3246-A55B-70B5A53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681746" cy="3545497"/>
          </a:xfrm>
        </p:spPr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A83003-A6B8-3F44-BE4B-2D0A2256B3C8}"/>
              </a:ext>
            </a:extLst>
          </p:cNvPr>
          <p:cNvSpPr txBox="1"/>
          <p:nvPr/>
        </p:nvSpPr>
        <p:spPr>
          <a:xfrm>
            <a:off x="3534668" y="3183525"/>
            <a:ext cx="1162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Diffusion factor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B541ED2-6285-EE4E-94DE-495321BA404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97487" y="3322025"/>
            <a:ext cx="69056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FCBC52-5597-4C4D-9349-6D2E13620A07}"/>
              </a:ext>
            </a:extLst>
          </p:cNvPr>
          <p:cNvSpPr txBox="1"/>
          <p:nvPr/>
        </p:nvSpPr>
        <p:spPr>
          <a:xfrm>
            <a:off x="1812399" y="1660032"/>
            <a:ext cx="2541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We have to pass model matrix and light position  to shader for diffusion light calculation</a:t>
            </a:r>
          </a:p>
          <a:p>
            <a:endParaRPr kumimoji="1" lang="en-US" altLang="zh-TW" sz="1200" dirty="0">
              <a:solidFill>
                <a:srgbClr val="C00000"/>
              </a:solidFill>
            </a:endParaRPr>
          </a:p>
          <a:p>
            <a:r>
              <a:rPr kumimoji="1" lang="en-US" altLang="zh-TW" sz="1200" b="1" dirty="0">
                <a:solidFill>
                  <a:srgbClr val="C00000"/>
                </a:solidFill>
              </a:rPr>
              <a:t>Purpose of the model matrix in shader: transform vertices and normal vector to world space</a:t>
            </a:r>
            <a:endParaRPr kumimoji="1" lang="zh-TW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B9A7B73-3F49-7E48-AF7F-DB0DDD46AA4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53998" y="2352530"/>
            <a:ext cx="1008773" cy="64210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9BCB5C4A-9462-E545-B630-7ED347285C3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53998" y="2352530"/>
            <a:ext cx="1008773" cy="7432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9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EB96E16-7AAD-DD4C-847A-73DDFD7D6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84" y="1657882"/>
            <a:ext cx="4884217" cy="3350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7E5A4D-AB5F-B04F-9DDC-729C12B6847E}"/>
              </a:ext>
            </a:extLst>
          </p:cNvPr>
          <p:cNvSpPr/>
          <p:nvPr/>
        </p:nvSpPr>
        <p:spPr>
          <a:xfrm>
            <a:off x="4417314" y="4171417"/>
            <a:ext cx="4584643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4443949" y="3388009"/>
            <a:ext cx="3181970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2FA483-CBB5-7F4E-AF49-1BACE8DF5BD1}"/>
              </a:ext>
            </a:extLst>
          </p:cNvPr>
          <p:cNvSpPr/>
          <p:nvPr/>
        </p:nvSpPr>
        <p:spPr>
          <a:xfrm>
            <a:off x="4443949" y="3708148"/>
            <a:ext cx="2090016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50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2DE90E0-9EA7-C24A-B929-C6935A94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48" y="275129"/>
            <a:ext cx="3982266" cy="48683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Set diffuse light color to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a_Color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66687" y="1772030"/>
            <a:ext cx="2002854" cy="4216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1620687" y="2202717"/>
            <a:ext cx="34573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The diffuse light calculation here is in world space.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 need model matrix to transform vertices and normal vector from object space to world space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975BD275-877E-AE4F-A840-F726F53F2E0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078027" y="2502799"/>
            <a:ext cx="564015" cy="5037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30BE2C2-ADB4-BD4C-B6D8-E955F5DAD0C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078027" y="2502799"/>
            <a:ext cx="564015" cy="5999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326388C-CB36-6946-BAEF-486B8EBFDE7B}"/>
              </a:ext>
            </a:extLst>
          </p:cNvPr>
          <p:cNvSpPr/>
          <p:nvPr/>
        </p:nvSpPr>
        <p:spPr>
          <a:xfrm>
            <a:off x="5642042" y="2904710"/>
            <a:ext cx="3501958" cy="71100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6908231-D0BF-A648-8F11-B461F951230F}"/>
              </a:ext>
            </a:extLst>
          </p:cNvPr>
          <p:cNvSpPr txBox="1"/>
          <p:nvPr/>
        </p:nvSpPr>
        <p:spPr>
          <a:xfrm>
            <a:off x="2727304" y="3061497"/>
            <a:ext cx="1587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Diffuse light calculation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8846197D-85BE-7348-B7A2-8ED8988DC787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315026" y="3192302"/>
            <a:ext cx="1327016" cy="679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5559BC-8866-6F46-B3F5-419E20C18C90}"/>
              </a:ext>
            </a:extLst>
          </p:cNvPr>
          <p:cNvSpPr txBox="1"/>
          <p:nvPr/>
        </p:nvSpPr>
        <p:spPr>
          <a:xfrm>
            <a:off x="2658170" y="3523604"/>
            <a:ext cx="15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Add ambient and diffuse light together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1CA82805-5722-9A42-8527-1D9C3C07CC5F}"/>
              </a:ext>
            </a:extLst>
          </p:cNvPr>
          <p:cNvCxnSpPr>
            <a:cxnSpLocks/>
          </p:cNvCxnSpPr>
          <p:nvPr/>
        </p:nvCxnSpPr>
        <p:spPr>
          <a:xfrm>
            <a:off x="4168755" y="3702747"/>
            <a:ext cx="1400786" cy="730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9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Try to modify the diffusion factor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Try to modify the light position or rotate the object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08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D5CE2-963B-AB4C-ACA1-D9FFF437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C8A5F8-6F50-A649-A2C1-6C91A4BF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Model the interaction of light with surface points to determine their final color and brightness</a:t>
            </a:r>
          </a:p>
          <a:p>
            <a:r>
              <a:rPr kumimoji="1" lang="en-US" altLang="zh-TW" sz="2400" dirty="0"/>
              <a:t>The illumination can be computed either at vertices or fragments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EA76F2-915C-904D-9F7B-40D9BBFB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"/>
          <a:stretch/>
        </p:blipFill>
        <p:spPr>
          <a:xfrm>
            <a:off x="2929603" y="2915748"/>
            <a:ext cx="4481461" cy="18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61EBB-8C6E-B947-943F-F2091279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5BBE57-D9BD-174F-8E25-A764C02D0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5230934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The bright spot on the object</a:t>
            </a:r>
          </a:p>
          <a:p>
            <a:r>
              <a:rPr kumimoji="1" lang="en-US" altLang="zh-TW" sz="2400" dirty="0"/>
              <a:t>The result of total reflection of the incident light in a concentrate region</a:t>
            </a:r>
          </a:p>
          <a:p>
            <a:pPr lvl="1"/>
            <a:r>
              <a:rPr kumimoji="1" lang="en-US" altLang="zh-TW" sz="2400" dirty="0"/>
              <a:t>Camera location matters</a:t>
            </a:r>
            <a:endParaRPr kumimoji="1" lang="zh-TW" altLang="en-US" sz="2400" dirty="0"/>
          </a:p>
        </p:txBody>
      </p:sp>
      <p:pic>
        <p:nvPicPr>
          <p:cNvPr id="5" name="圖片 4" descr="一張含有 藍色, 花瓶, 紫色, 坐 的圖片&#10;&#10;自動產生的描述">
            <a:extLst>
              <a:ext uri="{FF2B5EF4-FFF2-40B4-BE49-F238E27FC236}">
                <a16:creationId xmlns:a16="http://schemas.microsoft.com/office/drawing/2014/main" id="{F58162F2-12B9-0E49-871C-F3861E56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71" y="1131886"/>
            <a:ext cx="1384300" cy="15748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5437C2E-1E7B-404F-B683-C261F860D7E7}"/>
              </a:ext>
            </a:extLst>
          </p:cNvPr>
          <p:cNvSpPr/>
          <p:nvPr/>
        </p:nvSpPr>
        <p:spPr>
          <a:xfrm>
            <a:off x="7502235" y="1296785"/>
            <a:ext cx="307571" cy="9559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A315C2-0C3C-4F4C-8106-3EF457C13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24" y="3043872"/>
            <a:ext cx="4556760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EE89E-F563-8648-90F0-DB881D84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Example</a:t>
            </a:r>
            <a:endParaRPr kumimoji="1" lang="zh-TW" altLang="en-US" dirty="0"/>
          </a:p>
        </p:txBody>
      </p:sp>
      <p:pic>
        <p:nvPicPr>
          <p:cNvPr id="5" name="內容版面配置區 4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A3A24490-2260-DA4F-9746-4D2427BA4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49" y="1143000"/>
            <a:ext cx="4786639" cy="3544888"/>
          </a:xfrm>
        </p:spPr>
      </p:pic>
    </p:spTree>
    <p:extLst>
      <p:ext uri="{BB962C8B-B14F-4D97-AF65-F5344CB8AC3E}">
        <p14:creationId xmlns:p14="http://schemas.microsoft.com/office/powerpoint/2010/main" val="396524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5216F-DCAD-F34E-94E1-DB04CE3E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ABD9F0-150F-1442-A86D-9FA07A7FC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How much reflection you can see depends on where you are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4889A7-DB47-1148-AF93-A3A9298F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6" y="2474887"/>
            <a:ext cx="3339833" cy="22136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9CD61C-C88D-3A49-93FB-F548C84EBF23}"/>
              </a:ext>
            </a:extLst>
          </p:cNvPr>
          <p:cNvSpPr txBox="1"/>
          <p:nvPr/>
        </p:nvSpPr>
        <p:spPr>
          <a:xfrm>
            <a:off x="5072769" y="2463773"/>
            <a:ext cx="38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The only position the eye can see specular from p </a:t>
            </a:r>
          </a:p>
          <a:p>
            <a:r>
              <a:rPr kumimoji="1" lang="en-US" altLang="zh-TW" sz="1400" dirty="0"/>
              <a:t>if the object has an ideal reflection surface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D2B59EE-3B55-0F4E-8BCD-AD9E0B2275C9}"/>
                  </a:ext>
                </a:extLst>
              </p:cNvPr>
              <p:cNvSpPr txBox="1"/>
              <p:nvPr/>
            </p:nvSpPr>
            <p:spPr>
              <a:xfrm>
                <a:off x="5072769" y="3518946"/>
                <a:ext cx="3992953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400" b="1" dirty="0"/>
                  <a:t>For a non-perfect surface you will still see specular </a:t>
                </a:r>
              </a:p>
              <a:p>
                <a:r>
                  <a:rPr kumimoji="1" lang="en-US" altLang="zh-TW" sz="1400" b="1" dirty="0"/>
                  <a:t>highlight when you move a little bit away from the </a:t>
                </a:r>
              </a:p>
              <a:p>
                <a:r>
                  <a:rPr kumimoji="1" lang="en-US" altLang="zh-TW" sz="1400" b="1" dirty="0"/>
                  <a:t>idea reflection direction </a:t>
                </a:r>
              </a:p>
              <a:p>
                <a:endParaRPr kumimoji="1" lang="en-US" altLang="zh-TW" sz="1400" b="1" dirty="0"/>
              </a:p>
              <a:p>
                <a:r>
                  <a:rPr kumimoji="1" lang="en-US" altLang="zh-TW" sz="1400" b="1" dirty="0"/>
                  <a:t>When </a:t>
                </a:r>
                <a14:m>
                  <m:oMath xmlns:m="http://schemas.openxmlformats.org/officeDocument/2006/math">
                    <m:r>
                      <a:rPr kumimoji="1" lang="en-US" altLang="zh-TW" sz="1400" b="1" i="1" dirty="0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kumimoji="1" lang="en-US" altLang="zh-TW" sz="1400" b="1" dirty="0"/>
                  <a:t> is small, you see more specular highlight</a:t>
                </a:r>
                <a:endParaRPr kumimoji="1" lang="zh-TW" altLang="en-US" sz="14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D2B59EE-3B55-0F4E-8BCD-AD9E0B227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69" y="3518946"/>
                <a:ext cx="3992953" cy="1169551"/>
              </a:xfrm>
              <a:prstGeom prst="rect">
                <a:avLst/>
              </a:prstGeom>
              <a:blipFill>
                <a:blip r:embed="rId3"/>
                <a:stretch>
                  <a:fillRect l="-635"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49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9FFFB-DE24-F44B-A7D6-D6976E3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60FC66-C47D-E64E-8E10-DEE33E9A0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𝑆𝑝𝑒𝑐𝑢𝑙𝑎𝑟</m:t>
                    </m:r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func>
                      <m:funcPr>
                        <m:ctrlPr>
                          <a:rPr kumimoji="1" lang="en-US" altLang="zh-TW" sz="20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TW" sz="2000" i="1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i="0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zh-TW" sz="2000" i="1" dirty="0" err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r>
                          <a:rPr kumimoji="1" lang="en-US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specular reflection coefficient (a vector for [R, G, B]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1600" dirty="0"/>
                  <a:t>: surface normal at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TW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:specular light intensity (a vector)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angle between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and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zh-TW" sz="16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TW" sz="1600" i="1" dirty="0" err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600" dirty="0" err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zh-TW" sz="16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sz="16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kumimoji="1" lang="en-US" altLang="zh-TW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/>
                  <a:t>: the larger </a:t>
                </a:r>
                <a14:m>
                  <m:oMath xmlns:m="http://schemas.openxmlformats.org/officeDocument/2006/math">
                    <m:r>
                      <a:rPr kumimoji="1" lang="en-US" altLang="zh-TW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1600" dirty="0"/>
                  <a:t> is, the smaller value of this term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120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200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2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60FC66-C47D-E64E-8E10-DEE33E9A0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3" t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物件, 時鐘 的圖片&#10;&#10;自動產生的描述">
            <a:extLst>
              <a:ext uri="{FF2B5EF4-FFF2-40B4-BE49-F238E27FC236}">
                <a16:creationId xmlns:a16="http://schemas.microsoft.com/office/drawing/2014/main" id="{59FCA857-03B2-C242-BE18-54CFE181A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66" y="2996907"/>
            <a:ext cx="2473606" cy="14414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EC9D90-DEF9-4D43-B67B-B665EDCB4FB1}"/>
              </a:ext>
            </a:extLst>
          </p:cNvPr>
          <p:cNvSpPr txBox="1"/>
          <p:nvPr/>
        </p:nvSpPr>
        <p:spPr>
          <a:xfrm>
            <a:off x="1913513" y="4582755"/>
            <a:ext cx="6467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I recommend to calculate “specular” in world space. </a:t>
            </a:r>
          </a:p>
          <a:p>
            <a:r>
              <a:rPr kumimoji="1" lang="en-US" altLang="zh-TW" sz="1200" b="1" dirty="0"/>
              <a:t>(this means that you can set or transform all information you need to world space, then calculate)</a:t>
            </a:r>
            <a:endParaRPr kumimoji="1"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11083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ED7C2-CE97-9240-9DE1-54FF1E67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Specular Light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A8EB9-A6DD-A344-812E-40A981AA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effect of ‘n’ in the model</a:t>
            </a:r>
            <a:endParaRPr kumimoji="1" lang="zh-TW" altLang="en-US" dirty="0"/>
          </a:p>
        </p:txBody>
      </p:sp>
      <p:pic>
        <p:nvPicPr>
          <p:cNvPr id="5" name="圖片 4" descr="一張含有 光 的圖片&#10;&#10;自動產生的描述">
            <a:extLst>
              <a:ext uri="{FF2B5EF4-FFF2-40B4-BE49-F238E27FC236}">
                <a16:creationId xmlns:a16="http://schemas.microsoft.com/office/drawing/2014/main" id="{2F273433-67FD-0F46-B1C1-C513F6A6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6" y="1770311"/>
            <a:ext cx="1842938" cy="3221135"/>
          </a:xfrm>
          <a:prstGeom prst="rect">
            <a:avLst/>
          </a:prstGeom>
        </p:spPr>
      </p:pic>
      <p:pic>
        <p:nvPicPr>
          <p:cNvPr id="7" name="圖片 6" descr="一張含有 室內, 桌, 監視器, 鏡 的圖片&#10;&#10;自動產生的描述">
            <a:extLst>
              <a:ext uri="{FF2B5EF4-FFF2-40B4-BE49-F238E27FC236}">
                <a16:creationId xmlns:a16="http://schemas.microsoft.com/office/drawing/2014/main" id="{C63364C1-498A-C74F-B58B-9C8AA4B8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6" y="1770311"/>
            <a:ext cx="1874989" cy="32291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4ABD7FF-BDA5-4F41-859C-0F53A94531BD}"/>
              </a:ext>
            </a:extLst>
          </p:cNvPr>
          <p:cNvSpPr txBox="1"/>
          <p:nvPr/>
        </p:nvSpPr>
        <p:spPr>
          <a:xfrm>
            <a:off x="1929382" y="23870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10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8DD843-4CAB-EA41-9494-DA1E5F1C9C98}"/>
              </a:ext>
            </a:extLst>
          </p:cNvPr>
          <p:cNvSpPr txBox="1"/>
          <p:nvPr/>
        </p:nvSpPr>
        <p:spPr>
          <a:xfrm>
            <a:off x="2003938" y="406902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30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80A957-428E-664A-8DB6-846D8D02D6A0}"/>
              </a:ext>
            </a:extLst>
          </p:cNvPr>
          <p:cNvSpPr txBox="1"/>
          <p:nvPr/>
        </p:nvSpPr>
        <p:spPr>
          <a:xfrm>
            <a:off x="5421627" y="24262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90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04009D-1D68-2D43-8647-E8952EBBAA1A}"/>
              </a:ext>
            </a:extLst>
          </p:cNvPr>
          <p:cNvSpPr txBox="1"/>
          <p:nvPr/>
        </p:nvSpPr>
        <p:spPr>
          <a:xfrm>
            <a:off x="5496183" y="406902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270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831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E57D7-0564-2E40-9F1C-9C5F2AF3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Put It All Together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78EC237-73EA-8749-873B-BD4D02704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sz="2400" dirty="0"/>
                  <a:t>Illumination from a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𝑖𝑙𝑙𝑢</m:t>
                    </m:r>
                  </m:oMath>
                </a14:m>
                <a:r>
                  <a:rPr kumimoji="1" lang="en-US" altLang="zh-TW" sz="2000" dirty="0"/>
                  <a:t> = </a:t>
                </a:r>
                <a:r>
                  <a:rPr kumimoji="1" lang="en-US" altLang="zh-TW" sz="2000" dirty="0">
                    <a:solidFill>
                      <a:srgbClr val="C00000"/>
                    </a:solidFill>
                  </a:rPr>
                  <a:t>ambient</a:t>
                </a:r>
                <a:r>
                  <a:rPr kumimoji="1" lang="en-US" altLang="zh-TW" sz="2000" dirty="0"/>
                  <a:t> + </a:t>
                </a:r>
                <a:r>
                  <a:rPr kumimoji="1" lang="en-US" altLang="zh-TW" sz="2000" dirty="0">
                    <a:solidFill>
                      <a:schemeClr val="tx2"/>
                    </a:solidFill>
                  </a:rPr>
                  <a:t>diffuse</a:t>
                </a:r>
                <a:r>
                  <a:rPr kumimoji="1" lang="en-US" altLang="zh-TW" sz="2000" dirty="0"/>
                  <a:t> + </a:t>
                </a:r>
                <a:r>
                  <a:rPr kumimoji="1" lang="en-US" altLang="zh-TW" sz="2000" dirty="0">
                    <a:solidFill>
                      <a:schemeClr val="accent6">
                        <a:lumMod val="75000"/>
                      </a:schemeClr>
                    </a:solidFill>
                  </a:rPr>
                  <a:t>specular</a:t>
                </a:r>
                <a:r>
                  <a:rPr kumimoji="1" lang="en-US" altLang="zh-TW" sz="2000" dirty="0"/>
                  <a:t> </a:t>
                </a:r>
                <a:br>
                  <a:rPr kumimoji="1" lang="en-US" altLang="zh-TW" sz="2400" dirty="0"/>
                </a:br>
                <a:r>
                  <a:rPr kumimoji="1" lang="en-US" altLang="zh-TW" sz="2400" dirty="0"/>
                  <a:t>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TW" sz="1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kumimoji="1" lang="en-US" altLang="zh-TW" sz="1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1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kumimoji="1" lang="en-US" altLang="zh-TW" sz="1800" dirty="0"/>
                  <a:t> +</a:t>
                </a:r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18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kumimoji="1" lang="en-US" altLang="zh-TW" sz="1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8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TW" sz="1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>
                    <a:solidFill>
                      <a:schemeClr val="tx2"/>
                    </a:solidFill>
                  </a:rPr>
                  <a:t> </a:t>
                </a:r>
                <a:r>
                  <a:rPr kumimoji="1" lang="en-US" altLang="zh-TW" sz="1800" dirty="0"/>
                  <a:t>+</a:t>
                </a:r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TW" sz="18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kumimoji="1" lang="en-US" altLang="zh-TW" sz="1800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kumimoji="1" lang="en-US" altLang="zh-TW" sz="1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sz="1800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kumimoji="1" lang="en-US" altLang="zh-TW" sz="1800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kumimoji="1" lang="en-US" altLang="zh-TW" sz="18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en-US" altLang="zh-TW" sz="2400" dirty="0"/>
              </a:p>
              <a:p>
                <a:endParaRPr kumimoji="1" lang="en-US" altLang="zh-TW" sz="2400" dirty="0"/>
              </a:p>
              <a:p>
                <a:r>
                  <a:rPr kumimoji="1" lang="en-US" altLang="zh-TW" sz="2400" dirty="0"/>
                  <a:t>If there are multiple light sources</a:t>
                </a:r>
              </a:p>
              <a:p>
                <a:pPr lvl="1"/>
                <a:r>
                  <a:rPr kumimoji="1" lang="en-US" altLang="zh-TW" sz="2400" dirty="0"/>
                  <a:t>Total illumination for a point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𝑖𝑙𝑙𝑢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78EC237-73EA-8749-873B-BD4D02704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5" t="-17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51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Create a cube and apply </a:t>
            </a:r>
            <a:r>
              <a:rPr kumimoji="1" lang="en-US" altLang="zh-TW" sz="2000" b="1" dirty="0"/>
              <a:t>ambient, diffuse</a:t>
            </a:r>
            <a:r>
              <a:rPr kumimoji="1" lang="en-US" altLang="zh-TW" sz="2000" dirty="0"/>
              <a:t> and </a:t>
            </a:r>
            <a:r>
              <a:rPr kumimoji="1" lang="en-US" altLang="zh-TW" sz="2000" b="1" dirty="0"/>
              <a:t>specular</a:t>
            </a:r>
            <a:r>
              <a:rPr kumimoji="1" lang="en-US" altLang="zh-TW" sz="2000" dirty="0"/>
              <a:t> light color on it</a:t>
            </a:r>
          </a:p>
          <a:p>
            <a:pPr lvl="1"/>
            <a:r>
              <a:rPr kumimoji="1" lang="en-US" altLang="zh-TW" sz="1600" dirty="0"/>
              <a:t>This example will </a:t>
            </a:r>
            <a:r>
              <a:rPr kumimoji="1" lang="en-US" altLang="zh-TW" sz="1600" b="1" dirty="0"/>
              <a:t>NOT</a:t>
            </a:r>
            <a:r>
              <a:rPr kumimoji="1" lang="en-US" altLang="zh-TW" sz="1600" dirty="0"/>
              <a:t> give you the specular light you expect because we implement all illumination calculation in vertex shader </a:t>
            </a:r>
          </a:p>
          <a:p>
            <a:pPr lvl="2"/>
            <a:r>
              <a:rPr kumimoji="1" lang="en-US" altLang="zh-TW" sz="1400" dirty="0"/>
              <a:t>You will implement the better version in your quiz (implement it in fragment shader)</a:t>
            </a:r>
          </a:p>
          <a:p>
            <a:endParaRPr kumimoji="1" lang="en-US" altLang="zh-TW" sz="2000" dirty="0"/>
          </a:p>
          <a:p>
            <a:r>
              <a:rPr kumimoji="1" lang="en-US" altLang="zh-TW" sz="1600" dirty="0"/>
              <a:t>Files</a:t>
            </a:r>
          </a:p>
          <a:p>
            <a:pPr lvl="1"/>
            <a:r>
              <a:rPr kumimoji="1" lang="en-US" altLang="zh-TW" sz="1600" dirty="0" err="1"/>
              <a:t>index.html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cuon-matrix.js</a:t>
            </a:r>
            <a:endParaRPr kumimoji="1" lang="en-US" altLang="zh-TW" sz="1600" dirty="0"/>
          </a:p>
          <a:p>
            <a:endParaRPr kumimoji="1" lang="zh-TW" altLang="en-US" sz="2000" dirty="0"/>
          </a:p>
        </p:txBody>
      </p:sp>
      <p:pic>
        <p:nvPicPr>
          <p:cNvPr id="8" name="圖片 7" descr="一張含有 監視器, 螢幕, 電視, 坐 的圖片&#10;&#10;自動產生的描述">
            <a:extLst>
              <a:ext uri="{FF2B5EF4-FFF2-40B4-BE49-F238E27FC236}">
                <a16:creationId xmlns:a16="http://schemas.microsoft.com/office/drawing/2014/main" id="{10F6DC35-C935-D147-92B7-CAF6C3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5" y="0"/>
            <a:ext cx="1137285" cy="11430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7C692F9-485D-A540-9D28-9677B6436BB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528264" y="1143000"/>
            <a:ext cx="1047094" cy="8100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83C192A7-940B-8043-8932-B68B07989F54}"/>
              </a:ext>
            </a:extLst>
          </p:cNvPr>
          <p:cNvCxnSpPr>
            <a:cxnSpLocks/>
          </p:cNvCxnSpPr>
          <p:nvPr/>
        </p:nvCxnSpPr>
        <p:spPr>
          <a:xfrm>
            <a:off x="1882067" y="1393793"/>
            <a:ext cx="4536488" cy="1589104"/>
          </a:xfrm>
          <a:prstGeom prst="bentConnector3">
            <a:avLst>
              <a:gd name="adj1" fmla="val -9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文字, 螢幕, 顯示, 相框 的圖片&#10;&#10;自動產生的描述">
            <a:extLst>
              <a:ext uri="{FF2B5EF4-FFF2-40B4-BE49-F238E27FC236}">
                <a16:creationId xmlns:a16="http://schemas.microsoft.com/office/drawing/2014/main" id="{03C57D9C-D645-A640-BB50-EB22023E1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70" y="2717191"/>
            <a:ext cx="2287975" cy="22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3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B6B9CCA-54BF-3848-AC05-243E1B5A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27" y="-8878"/>
            <a:ext cx="3897423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F7C175-5CD9-6E4F-8E2C-AFF52893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D4C499-A192-3246-A55B-70B5A53EF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681746" cy="3545497"/>
          </a:xfrm>
        </p:spPr>
        <p:txBody>
          <a:bodyPr/>
          <a:lstStyle/>
          <a:p>
            <a:r>
              <a:rPr kumimoji="1" lang="en-US" altLang="zh-TW" dirty="0"/>
              <a:t>main() in </a:t>
            </a:r>
            <a:r>
              <a:rPr kumimoji="1" lang="en-US" altLang="zh-TW" dirty="0" err="1"/>
              <a:t>WebGL.js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A83003-A6B8-3F44-BE4B-2D0A2256B3C8}"/>
              </a:ext>
            </a:extLst>
          </p:cNvPr>
          <p:cNvSpPr txBox="1"/>
          <p:nvPr/>
        </p:nvSpPr>
        <p:spPr>
          <a:xfrm>
            <a:off x="3534668" y="3183525"/>
            <a:ext cx="111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specular factor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B541ED2-6285-EE4E-94DE-495321BA404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47793" y="3322024"/>
            <a:ext cx="846352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FCBC52-5597-4C4D-9349-6D2E13620A07}"/>
              </a:ext>
            </a:extLst>
          </p:cNvPr>
          <p:cNvSpPr txBox="1"/>
          <p:nvPr/>
        </p:nvSpPr>
        <p:spPr>
          <a:xfrm>
            <a:off x="1812399" y="1660032"/>
            <a:ext cx="254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We need view (camera) position (in world space) to calculate specular light color</a:t>
            </a:r>
            <a:endParaRPr kumimoji="1" lang="zh-TW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B9A7B73-3F49-7E48-AF7F-DB0DDD46AA47}"/>
              </a:ext>
            </a:extLst>
          </p:cNvPr>
          <p:cNvCxnSpPr>
            <a:cxnSpLocks/>
          </p:cNvCxnSpPr>
          <p:nvPr/>
        </p:nvCxnSpPr>
        <p:spPr>
          <a:xfrm>
            <a:off x="4304570" y="2082054"/>
            <a:ext cx="1140147" cy="8354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B58F281-861B-EF43-B9D2-D148F9182A3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47793" y="3322025"/>
            <a:ext cx="846352" cy="6924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6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B445709-168A-A34B-8E67-D99B8CDE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92" y="1611770"/>
            <a:ext cx="4321039" cy="34992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4648135" y="3288994"/>
            <a:ext cx="3670241" cy="18752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2FA483-CBB5-7F4E-AF49-1BACE8DF5BD1}"/>
              </a:ext>
            </a:extLst>
          </p:cNvPr>
          <p:cNvSpPr/>
          <p:nvPr/>
        </p:nvSpPr>
        <p:spPr>
          <a:xfrm>
            <a:off x="4648135" y="3730204"/>
            <a:ext cx="2205426" cy="27029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066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FF21C5C-BBA8-0845-8C8E-143F1723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54" y="0"/>
            <a:ext cx="3287934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2949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directly set white light to specular light color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498032" y="1772030"/>
            <a:ext cx="1572028" cy="172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1620687" y="2202717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solidFill>
                  <a:srgbClr val="C00000"/>
                </a:solidFill>
              </a:rPr>
              <a:t>The specular calculation is in world space. So, we have to transform all information we need to world space.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26388C-CB36-6946-BAEF-486B8EBFDE7B}"/>
              </a:ext>
            </a:extLst>
          </p:cNvPr>
          <p:cNvSpPr/>
          <p:nvPr/>
        </p:nvSpPr>
        <p:spPr>
          <a:xfrm>
            <a:off x="6011694" y="3087101"/>
            <a:ext cx="2987178" cy="86739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6908231-D0BF-A648-8F11-B461F951230F}"/>
              </a:ext>
            </a:extLst>
          </p:cNvPr>
          <p:cNvSpPr txBox="1"/>
          <p:nvPr/>
        </p:nvSpPr>
        <p:spPr>
          <a:xfrm>
            <a:off x="2741960" y="3220761"/>
            <a:ext cx="1587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specular light calculation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8846197D-85BE-7348-B7A2-8ED8988DC787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329682" y="3351566"/>
            <a:ext cx="1682012" cy="1692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05559BC-8866-6F46-B3F5-419E20C18C90}"/>
              </a:ext>
            </a:extLst>
          </p:cNvPr>
          <p:cNvSpPr txBox="1"/>
          <p:nvPr/>
        </p:nvSpPr>
        <p:spPr>
          <a:xfrm>
            <a:off x="3009004" y="3739047"/>
            <a:ext cx="1682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Add ambient, diffuse and specular light together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1CA82805-5722-9A42-8527-1D9C3C07CC5F}"/>
              </a:ext>
            </a:extLst>
          </p:cNvPr>
          <p:cNvCxnSpPr>
            <a:cxnSpLocks/>
          </p:cNvCxnSpPr>
          <p:nvPr/>
        </p:nvCxnSpPr>
        <p:spPr>
          <a:xfrm>
            <a:off x="4691016" y="4000500"/>
            <a:ext cx="1400786" cy="730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4F3A089-A830-A546-9CBE-92FF8EF5F082}"/>
              </a:ext>
            </a:extLst>
          </p:cNvPr>
          <p:cNvSpPr txBox="1"/>
          <p:nvPr/>
        </p:nvSpPr>
        <p:spPr>
          <a:xfrm>
            <a:off x="3158397" y="2846619"/>
            <a:ext cx="180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rgbClr val="C00000"/>
                </a:solidFill>
              </a:rPr>
              <a:t>GLSL build-in function to calculate the reflection vector</a:t>
            </a:r>
            <a:endParaRPr kumimoji="1" lang="zh-TW" altLang="en-US" sz="1000" dirty="0">
              <a:solidFill>
                <a:srgbClr val="C00000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47E6DE7A-862E-2942-91D5-4B7009453065}"/>
              </a:ext>
            </a:extLst>
          </p:cNvPr>
          <p:cNvCxnSpPr>
            <a:cxnSpLocks/>
          </p:cNvCxnSpPr>
          <p:nvPr/>
        </p:nvCxnSpPr>
        <p:spPr>
          <a:xfrm>
            <a:off x="4788380" y="3142107"/>
            <a:ext cx="1852369" cy="2047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28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CE2D8-BF2F-0549-8FDD-A287AB65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CAD1F-5B00-0643-8818-F559872F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Interpolation from the vertex illumination</a:t>
            </a:r>
          </a:p>
          <a:p>
            <a:r>
              <a:rPr kumimoji="1" lang="en-US" altLang="zh-TW" dirty="0"/>
              <a:t>Or apply the lighting model at a set of points across entire surface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CA2332-2B7A-8D4F-A5BC-A65BBE515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7" y="2711390"/>
            <a:ext cx="4212167" cy="21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36580-0497-DF41-921F-6D63C088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and think (5mins)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C9D98-BF74-414C-AF57-692D2442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200" dirty="0"/>
              <a:t>Try to modify the specular factor and shininess factor</a:t>
            </a:r>
          </a:p>
          <a:p>
            <a:pPr lvl="1"/>
            <a:endParaRPr kumimoji="1" lang="en-US" altLang="zh-TW" sz="1200" dirty="0"/>
          </a:p>
          <a:p>
            <a:r>
              <a:rPr kumimoji="1" lang="en-US" altLang="zh-TW" sz="1200" dirty="0"/>
              <a:t>We still have two more problems</a:t>
            </a:r>
          </a:p>
          <a:p>
            <a:pPr lvl="1"/>
            <a:r>
              <a:rPr kumimoji="1" lang="en-US" altLang="zh-TW" sz="1200" dirty="0"/>
              <a:t>Think why this implementation does </a:t>
            </a:r>
            <a:r>
              <a:rPr kumimoji="1" lang="en-US" altLang="zh-TW" sz="1200" b="1" dirty="0"/>
              <a:t>not</a:t>
            </a:r>
            <a:r>
              <a:rPr kumimoji="1" lang="en-US" altLang="zh-TW" sz="1200" dirty="0"/>
              <a:t> give you a good enough specular light color</a:t>
            </a:r>
          </a:p>
          <a:p>
            <a:pPr lvl="1"/>
            <a:r>
              <a:rPr kumimoji="1" lang="en-US" altLang="zh-TW" sz="1200" dirty="0"/>
              <a:t>Add 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   </a:t>
            </a:r>
            <a:r>
              <a:rPr kumimoji="1" lang="en-US" altLang="zh-TW" sz="1200" dirty="0" err="1"/>
              <a:t>modelMatrix.translate</a:t>
            </a:r>
            <a:r>
              <a:rPr kumimoji="1" lang="en-US" altLang="zh-TW" sz="1200" dirty="0"/>
              <a:t>(0.0, 0.0, -1.0);     	   	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   </a:t>
            </a:r>
            <a:r>
              <a:rPr kumimoji="1" lang="en-US" altLang="zh-TW" sz="1200" dirty="0" err="1"/>
              <a:t>modelMatrix.scale</a:t>
            </a:r>
            <a:r>
              <a:rPr kumimoji="1" lang="en-US" altLang="zh-TW" sz="1200" dirty="0"/>
              <a:t>(1.0, 0.5, 2.0);</a:t>
            </a:r>
          </a:p>
          <a:p>
            <a:pPr marL="457200" lvl="1" indent="0">
              <a:buNone/>
            </a:pPr>
            <a:r>
              <a:rPr kumimoji="1" lang="en-US" altLang="zh-TW" sz="1200" dirty="0"/>
              <a:t>       to model matrix (add the above two line right after “</a:t>
            </a:r>
            <a:r>
              <a:rPr kumimoji="1" lang="en-US" altLang="zh-TW" sz="1200" dirty="0" err="1"/>
              <a:t>modelMatrix.rotate</a:t>
            </a:r>
            <a:r>
              <a:rPr kumimoji="1" lang="en-US" altLang="zh-TW" sz="1200" dirty="0"/>
              <a:t>(</a:t>
            </a:r>
            <a:r>
              <a:rPr kumimoji="1" lang="en-US" altLang="zh-TW" sz="1200" dirty="0" err="1"/>
              <a:t>angleX</a:t>
            </a:r>
            <a:r>
              <a:rPr kumimoji="1" lang="en-US" altLang="zh-TW" sz="1200" dirty="0"/>
              <a:t>, 0, 1, 0);” )</a:t>
            </a:r>
            <a:endParaRPr kumimoji="1" lang="zh-TW" altLang="en-US" sz="1200" dirty="0"/>
          </a:p>
        </p:txBody>
      </p:sp>
      <p:pic>
        <p:nvPicPr>
          <p:cNvPr id="4" name="圖片 3" descr="一張含有 監視器, 螢幕, 電視, 坐 的圖片&#10;&#10;自動產生的描述">
            <a:extLst>
              <a:ext uri="{FF2B5EF4-FFF2-40B4-BE49-F238E27FC236}">
                <a16:creationId xmlns:a16="http://schemas.microsoft.com/office/drawing/2014/main" id="{DBA6EFB1-DD63-AD40-A242-6FBD83BF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37" y="645994"/>
            <a:ext cx="1137285" cy="1143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CCF660-CD3C-D545-A3A1-B4C5800651B9}"/>
              </a:ext>
            </a:extLst>
          </p:cNvPr>
          <p:cNvSpPr txBox="1"/>
          <p:nvPr/>
        </p:nvSpPr>
        <p:spPr>
          <a:xfrm>
            <a:off x="7688947" y="406537"/>
            <a:ext cx="968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A better one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1475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CD962-2407-2840-B298-0BD685E8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Polygon Shading Model – Flat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F23735-3FC1-F546-A452-B22F5383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b="1" dirty="0"/>
              <a:t>Flat shading </a:t>
            </a:r>
            <a:r>
              <a:rPr kumimoji="1" lang="en-US" altLang="zh-TW" sz="1800" dirty="0"/>
              <a:t>– compute lighting once and assign the color to the whole polygon</a:t>
            </a:r>
          </a:p>
          <a:p>
            <a:r>
              <a:rPr kumimoji="1" lang="en-US" altLang="zh-TW" sz="1800" dirty="0"/>
              <a:t>Only use one vertex (usually the first one) normal and material property to compute the color for the polygon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Benefit: fast</a:t>
            </a:r>
          </a:p>
          <a:p>
            <a:r>
              <a:rPr kumimoji="1" lang="en-US" altLang="zh-TW" sz="1800" dirty="0"/>
              <a:t>It is used when:</a:t>
            </a:r>
          </a:p>
          <a:p>
            <a:pPr lvl="1"/>
            <a:r>
              <a:rPr kumimoji="1" lang="en-US" altLang="zh-TW" sz="1800" dirty="0"/>
              <a:t>The polygon is small enough</a:t>
            </a:r>
          </a:p>
          <a:p>
            <a:pPr lvl="1"/>
            <a:r>
              <a:rPr kumimoji="1" lang="en-US" altLang="zh-TW" sz="1800" dirty="0"/>
              <a:t>The light source is far away (why?)</a:t>
            </a:r>
          </a:p>
          <a:p>
            <a:pPr lvl="1"/>
            <a:r>
              <a:rPr kumimoji="1" lang="en-US" altLang="zh-TW" sz="1800" dirty="0"/>
              <a:t>The eye is very far away (why?)</a:t>
            </a:r>
            <a:endParaRPr kumimoji="1" lang="zh-TW" altLang="en-US" sz="1800" dirty="0"/>
          </a:p>
        </p:txBody>
      </p:sp>
      <p:pic>
        <p:nvPicPr>
          <p:cNvPr id="1026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DA26AE85-5AFB-ED4B-8ED6-FB19598B9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4" b="501"/>
          <a:stretch/>
        </p:blipFill>
        <p:spPr bwMode="auto">
          <a:xfrm>
            <a:off x="6155523" y="2677257"/>
            <a:ext cx="2038908" cy="20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4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F8B6E-3826-BE40-AC39-62D424E1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Polygon Shading Model – Flat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AD6E07-19E1-8D48-AA2B-A4215E2B6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Mach Band Effect</a:t>
            </a:r>
          </a:p>
          <a:p>
            <a:pPr lvl="1"/>
            <a:r>
              <a:rPr kumimoji="1" lang="en-US" altLang="zh-TW" sz="2000" dirty="0"/>
              <a:t>Flat shading suffers from “</a:t>
            </a:r>
            <a:r>
              <a:rPr kumimoji="1" lang="en-US" altLang="zh-TW" sz="2000" dirty="0" err="1"/>
              <a:t>mach</a:t>
            </a:r>
            <a:r>
              <a:rPr kumimoji="1" lang="en-US" altLang="zh-TW" sz="2000" dirty="0"/>
              <a:t> band effect”</a:t>
            </a:r>
          </a:p>
          <a:p>
            <a:pPr lvl="1"/>
            <a:r>
              <a:rPr kumimoji="1" lang="en-US" altLang="zh-TW" sz="2000" dirty="0"/>
              <a:t>Mach band effect – human eyes accentuate the discontinuity at the boundary</a:t>
            </a:r>
            <a:endParaRPr kumimoji="1" lang="zh-TW" altLang="en-US" sz="2000" dirty="0"/>
          </a:p>
        </p:txBody>
      </p:sp>
      <p:pic>
        <p:nvPicPr>
          <p:cNvPr id="4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E2DDDC74-FD15-2F4E-B6E9-BB23BBA61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4" b="12836"/>
          <a:stretch/>
        </p:blipFill>
        <p:spPr bwMode="auto">
          <a:xfrm>
            <a:off x="2216569" y="2884120"/>
            <a:ext cx="2038908" cy="18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0A14DEFD-9088-1942-AFC6-EA017986C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6" t="34307" r="74863" b="41908"/>
          <a:stretch/>
        </p:blipFill>
        <p:spPr bwMode="auto">
          <a:xfrm>
            <a:off x="4888525" y="3088369"/>
            <a:ext cx="1812122" cy="15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FA4D48-B8FD-B943-989D-110424EA2C5B}"/>
              </a:ext>
            </a:extLst>
          </p:cNvPr>
          <p:cNvSpPr/>
          <p:nvPr/>
        </p:nvSpPr>
        <p:spPr>
          <a:xfrm>
            <a:off x="3027733" y="3538025"/>
            <a:ext cx="548640" cy="46247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82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D880A-3BC6-D740-9833-F9A2DE40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BB028-760F-0B49-8D35-F09AD4A5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Fix the </a:t>
            </a:r>
            <a:r>
              <a:rPr kumimoji="1" lang="en-US" altLang="zh-TW" dirty="0" err="1"/>
              <a:t>mach</a:t>
            </a:r>
            <a:r>
              <a:rPr kumimoji="1" lang="en-US" altLang="zh-TW" dirty="0"/>
              <a:t> band effect – remove edge discontinuity</a:t>
            </a:r>
          </a:p>
          <a:p>
            <a:r>
              <a:rPr kumimoji="1" lang="en-US" altLang="zh-TW" dirty="0"/>
              <a:t>Compute lighting for more points on each face</a:t>
            </a:r>
            <a:endParaRPr kumimoji="1" lang="zh-TW" altLang="en-US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3B1D07C4-E15B-7042-9F58-6726A32920FA}"/>
              </a:ext>
            </a:extLst>
          </p:cNvPr>
          <p:cNvSpPr/>
          <p:nvPr/>
        </p:nvSpPr>
        <p:spPr>
          <a:xfrm>
            <a:off x="5969053" y="3289395"/>
            <a:ext cx="900332" cy="1441938"/>
          </a:xfrm>
          <a:prstGeom prst="diamond">
            <a:avLst/>
          </a:prstGeom>
          <a:gradFill>
            <a:gsLst>
              <a:gs pos="0">
                <a:srgbClr val="92D050"/>
              </a:gs>
              <a:gs pos="32000">
                <a:srgbClr val="92D050"/>
              </a:gs>
              <a:gs pos="70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9381C901-026F-9E45-A276-103D01EDCC54}"/>
              </a:ext>
            </a:extLst>
          </p:cNvPr>
          <p:cNvSpPr/>
          <p:nvPr/>
        </p:nvSpPr>
        <p:spPr>
          <a:xfrm>
            <a:off x="3059724" y="3257673"/>
            <a:ext cx="900332" cy="1441938"/>
          </a:xfrm>
          <a:prstGeom prst="diamond">
            <a:avLst/>
          </a:prstGeom>
          <a:gradFill>
            <a:gsLst>
              <a:gs pos="0">
                <a:srgbClr val="92D050"/>
              </a:gs>
              <a:gs pos="51000">
                <a:srgbClr val="92D050"/>
              </a:gs>
              <a:gs pos="52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6EB3E35-D8EF-924A-A5C3-13D96BCFF34A}"/>
              </a:ext>
            </a:extLst>
          </p:cNvPr>
          <p:cNvSpPr txBox="1"/>
          <p:nvPr/>
        </p:nvSpPr>
        <p:spPr>
          <a:xfrm>
            <a:off x="2766109" y="4774168"/>
            <a:ext cx="13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Flat shading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BAC614-9C91-1A43-9477-A37E6024F25D}"/>
              </a:ext>
            </a:extLst>
          </p:cNvPr>
          <p:cNvSpPr txBox="1"/>
          <p:nvPr/>
        </p:nvSpPr>
        <p:spPr>
          <a:xfrm>
            <a:off x="5570269" y="473696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741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A4F16-DA6A-CA4A-94D0-226E85DD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Smooth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C298D8-43FB-924D-B966-D73748CC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Two popular methods:</a:t>
            </a:r>
          </a:p>
          <a:p>
            <a:pPr lvl="1"/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</a:p>
          <a:p>
            <a:pPr lvl="1"/>
            <a:r>
              <a:rPr kumimoji="1" lang="en-US" altLang="zh-TW" dirty="0" err="1"/>
              <a:t>Phong</a:t>
            </a:r>
            <a:r>
              <a:rPr kumimoji="1" lang="en-US" altLang="zh-TW" dirty="0"/>
              <a:t> shading (better specular highlight)</a:t>
            </a:r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7368ED-D07E-6B40-B6EF-119679DC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915748"/>
            <a:ext cx="3378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4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4A013-2AF9-CF43-9D41-B61B207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DFF20-B6C6-6846-A2EC-DA0FD7210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 smooth shading algorithm</a:t>
            </a:r>
          </a:p>
          <a:p>
            <a:r>
              <a:rPr kumimoji="1" lang="en-US" altLang="zh-TW" sz="2400" dirty="0"/>
              <a:t>Lighting is calculated for each of the polygon vertices</a:t>
            </a:r>
          </a:p>
          <a:p>
            <a:r>
              <a:rPr kumimoji="1" lang="en-US" altLang="zh-TW" sz="2400" dirty="0"/>
              <a:t>Colors are interpolated for interior pixels</a:t>
            </a:r>
            <a:endParaRPr kumimoji="1" lang="zh-TW" altLang="en-US" sz="2400" dirty="0"/>
          </a:p>
        </p:txBody>
      </p:sp>
      <p:pic>
        <p:nvPicPr>
          <p:cNvPr id="4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11FCE662-A846-D746-901A-6F60B093E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9" b="1203"/>
          <a:stretch/>
        </p:blipFill>
        <p:spPr bwMode="auto">
          <a:xfrm>
            <a:off x="3415383" y="3086702"/>
            <a:ext cx="3463607" cy="182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5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68953-C5E1-BD4F-9336-9740C7D0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A9BF95-1209-1643-98D3-776B6D668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Per-vertex lighting calculation</a:t>
            </a:r>
          </a:p>
          <a:p>
            <a:r>
              <a:rPr kumimoji="1" lang="en-US" altLang="zh-TW" dirty="0"/>
              <a:t>Normal is needed for each vertex</a:t>
            </a:r>
          </a:p>
          <a:p>
            <a:r>
              <a:rPr kumimoji="1" lang="en-US" altLang="zh-TW" b="1" dirty="0"/>
              <a:t>Per-vertex normal could be computed by averaging the adjust face </a:t>
            </a:r>
            <a:r>
              <a:rPr kumimoji="1" lang="en-US" altLang="zh-TW" b="1" dirty="0" err="1"/>
              <a:t>normals</a:t>
            </a:r>
            <a:endParaRPr kumimoji="1" lang="zh-TW" altLang="en-US" b="1" dirty="0"/>
          </a:p>
        </p:txBody>
      </p:sp>
      <p:pic>
        <p:nvPicPr>
          <p:cNvPr id="7" name="圖片 6" descr="一張含有 物件, 光, 交通, 相片 的圖片&#10;&#10;自動產生的描述">
            <a:extLst>
              <a:ext uri="{FF2B5EF4-FFF2-40B4-BE49-F238E27FC236}">
                <a16:creationId xmlns:a16="http://schemas.microsoft.com/office/drawing/2014/main" id="{71778D4D-AFB0-7D42-ADA4-F105EF26D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54" y="3255354"/>
            <a:ext cx="3214594" cy="17347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666F75B-C114-194E-8FEF-9787ED73950E}"/>
              </a:ext>
            </a:extLst>
          </p:cNvPr>
          <p:cNvSpPr txBox="1"/>
          <p:nvPr/>
        </p:nvSpPr>
        <p:spPr>
          <a:xfrm>
            <a:off x="5664180" y="39380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 = (n1+n2+n3+n4)/4.0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80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CF08873-7FE9-4A41-881A-D570F5A800B6}"/>
              </a:ext>
            </a:extLst>
          </p:cNvPr>
          <p:cNvCxnSpPr>
            <a:cxnSpLocks/>
            <a:stCxn id="13" idx="6"/>
            <a:endCxn id="9" idx="2"/>
          </p:cNvCxnSpPr>
          <p:nvPr/>
        </p:nvCxnSpPr>
        <p:spPr>
          <a:xfrm>
            <a:off x="2694904" y="4382532"/>
            <a:ext cx="5996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1F89E59-8F84-FF48-8E14-C9822733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5EF3C-A6A4-B646-890C-ECD5F578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Compute vertex illumination (color) before the projection transformation</a:t>
            </a:r>
          </a:p>
          <a:p>
            <a:r>
              <a:rPr kumimoji="1" lang="en-US" altLang="zh-TW" dirty="0"/>
              <a:t>Shade interior pixels: color interpolation (normal are not needed)</a:t>
            </a:r>
            <a:endParaRPr kumimoji="1" lang="zh-TW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11A77F6E-EA24-6049-BCC1-766BB8516F2B}"/>
              </a:ext>
            </a:extLst>
          </p:cNvPr>
          <p:cNvSpPr/>
          <p:nvPr/>
        </p:nvSpPr>
        <p:spPr>
          <a:xfrm>
            <a:off x="2393576" y="3460376"/>
            <a:ext cx="1192306" cy="12765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95013D7-5E77-F648-9307-582A978A9C79}"/>
              </a:ext>
            </a:extLst>
          </p:cNvPr>
          <p:cNvSpPr/>
          <p:nvPr/>
        </p:nvSpPr>
        <p:spPr>
          <a:xfrm>
            <a:off x="2855258" y="3325905"/>
            <a:ext cx="268941" cy="2689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2C7FB6-1C45-7D48-9D14-775971715C8C}"/>
              </a:ext>
            </a:extLst>
          </p:cNvPr>
          <p:cNvSpPr/>
          <p:nvPr/>
        </p:nvSpPr>
        <p:spPr>
          <a:xfrm>
            <a:off x="2259105" y="4565140"/>
            <a:ext cx="268941" cy="2689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1F4953F-1CD0-4F43-9A92-1479F3112418}"/>
              </a:ext>
            </a:extLst>
          </p:cNvPr>
          <p:cNvSpPr/>
          <p:nvPr/>
        </p:nvSpPr>
        <p:spPr>
          <a:xfrm>
            <a:off x="3411070" y="4578260"/>
            <a:ext cx="268941" cy="2689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E80234B-5506-EE47-BA33-6A4772A6428B}"/>
              </a:ext>
            </a:extLst>
          </p:cNvPr>
          <p:cNvSpPr/>
          <p:nvPr/>
        </p:nvSpPr>
        <p:spPr>
          <a:xfrm>
            <a:off x="2959725" y="4251753"/>
            <a:ext cx="268941" cy="2689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600E6A7-CC8A-254A-88DD-CEC36BFDD1F9}"/>
              </a:ext>
            </a:extLst>
          </p:cNvPr>
          <p:cNvSpPr/>
          <p:nvPr/>
        </p:nvSpPr>
        <p:spPr>
          <a:xfrm>
            <a:off x="3294529" y="4248061"/>
            <a:ext cx="268941" cy="2689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92070D8-E856-1041-BF4E-D80DF820F1FB}"/>
              </a:ext>
            </a:extLst>
          </p:cNvPr>
          <p:cNvSpPr/>
          <p:nvPr/>
        </p:nvSpPr>
        <p:spPr>
          <a:xfrm>
            <a:off x="2425963" y="4248061"/>
            <a:ext cx="268941" cy="2689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F2FFBF-53D4-7141-AD61-CBB7D859313A}"/>
                  </a:ext>
                </a:extLst>
              </p:cNvPr>
              <p:cNvSpPr txBox="1"/>
              <p:nvPr/>
            </p:nvSpPr>
            <p:spPr>
              <a:xfrm>
                <a:off x="1439432" y="3004309"/>
                <a:ext cx="15502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F2FFBF-53D4-7141-AD61-CBB7D859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32" y="3004309"/>
                <a:ext cx="1550296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A4C7F-CF9E-304A-889A-9439D7BFFDE2}"/>
                  </a:ext>
                </a:extLst>
              </p:cNvPr>
              <p:cNvSpPr txBox="1"/>
              <p:nvPr/>
            </p:nvSpPr>
            <p:spPr>
              <a:xfrm>
                <a:off x="3134535" y="3022239"/>
                <a:ext cx="1596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13A4C7F-CF9E-304A-889A-9439D7BFF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535" y="3022239"/>
                <a:ext cx="1596078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436246B-0273-3A4E-A920-86D83B10C9AE}"/>
                  </a:ext>
                </a:extLst>
              </p:cNvPr>
              <p:cNvSpPr txBox="1"/>
              <p:nvPr/>
            </p:nvSpPr>
            <p:spPr>
              <a:xfrm>
                <a:off x="3104131" y="4880073"/>
                <a:ext cx="1596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436246B-0273-3A4E-A920-86D83B10C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31" y="4880073"/>
                <a:ext cx="159607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99F226F-FBBC-F04A-9722-E9EEAE1351C3}"/>
                  </a:ext>
                </a:extLst>
              </p:cNvPr>
              <p:cNvSpPr/>
              <p:nvPr/>
            </p:nvSpPr>
            <p:spPr>
              <a:xfrm>
                <a:off x="2804838" y="3285256"/>
                <a:ext cx="463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99F226F-FBBC-F04A-9722-E9EEAE135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38" y="3285256"/>
                <a:ext cx="46390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785D02A-60AA-4149-B5A3-5741739DF523}"/>
                  </a:ext>
                </a:extLst>
              </p:cNvPr>
              <p:cNvSpPr/>
              <p:nvPr/>
            </p:nvSpPr>
            <p:spPr>
              <a:xfrm>
                <a:off x="2161076" y="4510741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785D02A-60AA-4149-B5A3-5741739DF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76" y="4510741"/>
                <a:ext cx="4692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37C8C6-DAF0-E948-B3F0-28EE6B13E2D2}"/>
                  </a:ext>
                </a:extLst>
              </p:cNvPr>
              <p:cNvSpPr/>
              <p:nvPr/>
            </p:nvSpPr>
            <p:spPr>
              <a:xfrm>
                <a:off x="3310924" y="4520613"/>
                <a:ext cx="469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37C8C6-DAF0-E948-B3F0-28EE6B13E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24" y="4520613"/>
                <a:ext cx="4692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0B7122E-EE40-2149-8104-72822E8A2FC1}"/>
              </a:ext>
            </a:extLst>
          </p:cNvPr>
          <p:cNvCxnSpPr/>
          <p:nvPr/>
        </p:nvCxnSpPr>
        <p:spPr>
          <a:xfrm>
            <a:off x="1667073" y="3285256"/>
            <a:ext cx="893328" cy="1097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19A6251-7F35-CC43-8C04-A039E3AE4B7F}"/>
              </a:ext>
            </a:extLst>
          </p:cNvPr>
          <p:cNvCxnSpPr>
            <a:cxnSpLocks/>
          </p:cNvCxnSpPr>
          <p:nvPr/>
        </p:nvCxnSpPr>
        <p:spPr>
          <a:xfrm>
            <a:off x="3376787" y="3325905"/>
            <a:ext cx="62549" cy="1046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A514041-C404-A049-8DA9-A8C88B84B3C3}"/>
              </a:ext>
            </a:extLst>
          </p:cNvPr>
          <p:cNvCxnSpPr>
            <a:cxnSpLocks/>
          </p:cNvCxnSpPr>
          <p:nvPr/>
        </p:nvCxnSpPr>
        <p:spPr>
          <a:xfrm flipH="1" flipV="1">
            <a:off x="3104131" y="4386223"/>
            <a:ext cx="154539" cy="58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三角形 32">
            <a:extLst>
              <a:ext uri="{FF2B5EF4-FFF2-40B4-BE49-F238E27FC236}">
                <a16:creationId xmlns:a16="http://schemas.microsoft.com/office/drawing/2014/main" id="{046EA9A8-1BAD-334B-9A3B-245E3F3195CA}"/>
              </a:ext>
            </a:extLst>
          </p:cNvPr>
          <p:cNvSpPr/>
          <p:nvPr/>
        </p:nvSpPr>
        <p:spPr>
          <a:xfrm>
            <a:off x="6218758" y="3464212"/>
            <a:ext cx="1192306" cy="1276587"/>
          </a:xfrm>
          <a:prstGeom prst="triangle">
            <a:avLst/>
          </a:prstGeom>
          <a:gradFill>
            <a:gsLst>
              <a:gs pos="0">
                <a:srgbClr val="92D050"/>
              </a:gs>
              <a:gs pos="37000">
                <a:srgbClr val="92D050"/>
              </a:gs>
              <a:gs pos="77000">
                <a:srgbClr val="C00000"/>
              </a:gs>
              <a:gs pos="99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5B8B7F84-5ADF-D241-948E-D270C2E17F3A}"/>
              </a:ext>
            </a:extLst>
          </p:cNvPr>
          <p:cNvCxnSpPr>
            <a:cxnSpLocks/>
          </p:cNvCxnSpPr>
          <p:nvPr/>
        </p:nvCxnSpPr>
        <p:spPr>
          <a:xfrm>
            <a:off x="4246522" y="4049494"/>
            <a:ext cx="1722591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510541-5C59-7C4C-BF51-94E423257F91}"/>
              </a:ext>
            </a:extLst>
          </p:cNvPr>
          <p:cNvSpPr txBox="1"/>
          <p:nvPr/>
        </p:nvSpPr>
        <p:spPr>
          <a:xfrm>
            <a:off x="5193406" y="4834081"/>
            <a:ext cx="2271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b="1" dirty="0"/>
              <a:t>lerp: linear interpolation</a:t>
            </a:r>
            <a:endParaRPr kumimoji="1"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62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73F3E-1674-BE4B-96F0-170E00C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Gouraud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FA5A5-A701-CA4A-8DCF-D34485C3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Problem: lighting in the polygon interior can be inaccurate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755D6C-B35E-C943-8D72-96E2527B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9" y="2254590"/>
            <a:ext cx="4480945" cy="257738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0A572BE-00B8-944F-931B-2ED12E6AE149}"/>
              </a:ext>
            </a:extLst>
          </p:cNvPr>
          <p:cNvSpPr/>
          <p:nvPr/>
        </p:nvSpPr>
        <p:spPr>
          <a:xfrm>
            <a:off x="5432612" y="3442447"/>
            <a:ext cx="681317" cy="51995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005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8078F-2EA8-4E42-A6D4-1F384DD1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Phong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9DF8DD-C7CA-084E-BA1C-D320B384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sz="2400" dirty="0"/>
              <a:t>Instead of interpolation, we calculate lighting for each pixel inside the polygon (per pixel lighting)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We need to have normal for all the pixels – not provided by the user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 err="1"/>
              <a:t>Phong</a:t>
            </a:r>
            <a:r>
              <a:rPr kumimoji="1" lang="en-US" altLang="zh-TW" sz="2400" dirty="0"/>
              <a:t> shading algorithm interpolates the normal and compute lighting during rasterization</a:t>
            </a:r>
          </a:p>
          <a:p>
            <a:pPr lvl="1"/>
            <a:r>
              <a:rPr kumimoji="1" lang="en-US" altLang="zh-TW" sz="2400" dirty="0"/>
              <a:t>Need to map the normal back to world or eye space though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36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F8BDE-8E97-1545-9864-B35E0A2B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BE5A18-A9E0-2C49-AA60-4F269511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411064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The governing principles for computing the illumination</a:t>
            </a:r>
          </a:p>
          <a:p>
            <a:r>
              <a:rPr kumimoji="1" lang="en-US" altLang="zh-TW" sz="2000" dirty="0"/>
              <a:t>A illumination model usually considers:</a:t>
            </a:r>
          </a:p>
          <a:p>
            <a:pPr lvl="1"/>
            <a:r>
              <a:rPr kumimoji="1" lang="en-US" altLang="zh-TW" sz="2000" dirty="0"/>
              <a:t>Light attributes: light intensity, color, position, direction, shape</a:t>
            </a:r>
          </a:p>
          <a:p>
            <a:pPr lvl="1"/>
            <a:r>
              <a:rPr kumimoji="1" lang="en-US" altLang="zh-TW" sz="2000" dirty="0"/>
              <a:t>Object surface attributes: color, reflectivity, transparency, etc.</a:t>
            </a:r>
          </a:p>
          <a:p>
            <a:pPr lvl="1"/>
            <a:r>
              <a:rPr kumimoji="1" lang="en-US" altLang="zh-TW" sz="2000" dirty="0"/>
              <a:t>Interaction among lights and objects: object orientation</a:t>
            </a:r>
          </a:p>
          <a:p>
            <a:pPr lvl="1"/>
            <a:r>
              <a:rPr kumimoji="1" lang="en-US" altLang="zh-TW" sz="2000" dirty="0"/>
              <a:t>Interaction between objects and eye: viewing direction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1150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8D7B9-69AE-EC42-9909-4F12C93A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Phong</a:t>
            </a:r>
            <a:r>
              <a:rPr kumimoji="1" lang="en-US" altLang="zh-TW" dirty="0"/>
              <a:t> Shading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B583B-E5E1-4547-B890-71304894A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Normal interpolation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Good image quality, but need more computation</a:t>
            </a:r>
            <a:endParaRPr kumimoji="1"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F81C182B-D083-B544-A71D-296DD845081B}"/>
              </a:ext>
            </a:extLst>
          </p:cNvPr>
          <p:cNvCxnSpPr>
            <a:cxnSpLocks/>
          </p:cNvCxnSpPr>
          <p:nvPr/>
        </p:nvCxnSpPr>
        <p:spPr>
          <a:xfrm flipV="1">
            <a:off x="5931131" y="1744639"/>
            <a:ext cx="878935" cy="10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三角形 4">
            <a:extLst>
              <a:ext uri="{FF2B5EF4-FFF2-40B4-BE49-F238E27FC236}">
                <a16:creationId xmlns:a16="http://schemas.microsoft.com/office/drawing/2014/main" id="{7FB33F39-B660-A740-8F9A-76DA288144F0}"/>
              </a:ext>
            </a:extLst>
          </p:cNvPr>
          <p:cNvSpPr/>
          <p:nvPr/>
        </p:nvSpPr>
        <p:spPr>
          <a:xfrm>
            <a:off x="5764306" y="833114"/>
            <a:ext cx="1192306" cy="127658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06490A4-3BA5-8242-8B4D-E0513BE93F9F}"/>
                  </a:ext>
                </a:extLst>
              </p:cNvPr>
              <p:cNvSpPr txBox="1"/>
              <p:nvPr/>
            </p:nvSpPr>
            <p:spPr>
              <a:xfrm>
                <a:off x="4810162" y="377047"/>
                <a:ext cx="15674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06490A4-3BA5-8242-8B4D-E0513BE9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62" y="377047"/>
                <a:ext cx="1567416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34C9F4C-5C11-F741-88C5-447FC71852E3}"/>
                  </a:ext>
                </a:extLst>
              </p:cNvPr>
              <p:cNvSpPr txBox="1"/>
              <p:nvPr/>
            </p:nvSpPr>
            <p:spPr>
              <a:xfrm>
                <a:off x="6505265" y="394977"/>
                <a:ext cx="15645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34C9F4C-5C11-F741-88C5-447FC7185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265" y="394977"/>
                <a:ext cx="1564531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306B78-6916-5548-8C86-147D27E08F64}"/>
                  </a:ext>
                </a:extLst>
              </p:cNvPr>
              <p:cNvSpPr txBox="1"/>
              <p:nvPr/>
            </p:nvSpPr>
            <p:spPr>
              <a:xfrm>
                <a:off x="6474861" y="2252811"/>
                <a:ext cx="16353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306B78-6916-5548-8C86-147D27E0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61" y="2252811"/>
                <a:ext cx="163538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9F6142E-A4DC-1C48-802A-DE859503306C}"/>
                  </a:ext>
                </a:extLst>
              </p:cNvPr>
              <p:cNvSpPr/>
              <p:nvPr/>
            </p:nvSpPr>
            <p:spPr>
              <a:xfrm>
                <a:off x="6286430" y="584029"/>
                <a:ext cx="472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9F6142E-A4DC-1C48-802A-DE8595033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30" y="584029"/>
                <a:ext cx="4726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3B410B-0517-B941-8199-31BC59A5E304}"/>
                  </a:ext>
                </a:extLst>
              </p:cNvPr>
              <p:cNvSpPr/>
              <p:nvPr/>
            </p:nvSpPr>
            <p:spPr>
              <a:xfrm>
                <a:off x="5563461" y="2037367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3B410B-0517-B941-8199-31BC59A5E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461" y="2037367"/>
                <a:ext cx="477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352C86C-0EA7-BF43-86C0-71AAA7238E59}"/>
                  </a:ext>
                </a:extLst>
              </p:cNvPr>
              <p:cNvSpPr/>
              <p:nvPr/>
            </p:nvSpPr>
            <p:spPr>
              <a:xfrm>
                <a:off x="6912110" y="1922900"/>
                <a:ext cx="477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352C86C-0EA7-BF43-86C0-71AAA7238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110" y="1922900"/>
                <a:ext cx="4779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D54E3090-386F-134B-9094-1D563FF41CD9}"/>
              </a:ext>
            </a:extLst>
          </p:cNvPr>
          <p:cNvCxnSpPr/>
          <p:nvPr/>
        </p:nvCxnSpPr>
        <p:spPr>
          <a:xfrm>
            <a:off x="5037803" y="657994"/>
            <a:ext cx="893328" cy="1097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2CD541F-FEF8-694A-9C3E-3788FCDD6441}"/>
              </a:ext>
            </a:extLst>
          </p:cNvPr>
          <p:cNvCxnSpPr>
            <a:cxnSpLocks/>
          </p:cNvCxnSpPr>
          <p:nvPr/>
        </p:nvCxnSpPr>
        <p:spPr>
          <a:xfrm>
            <a:off x="6747517" y="698643"/>
            <a:ext cx="62549" cy="10464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FCD423C-FF81-6B48-8410-AE43065072BF}"/>
              </a:ext>
            </a:extLst>
          </p:cNvPr>
          <p:cNvCxnSpPr>
            <a:cxnSpLocks/>
          </p:cNvCxnSpPr>
          <p:nvPr/>
        </p:nvCxnSpPr>
        <p:spPr>
          <a:xfrm flipH="1" flipV="1">
            <a:off x="6474861" y="1758961"/>
            <a:ext cx="154539" cy="583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A968EC9E-5561-9E4D-A950-3C21E0B6603D}"/>
              </a:ext>
            </a:extLst>
          </p:cNvPr>
          <p:cNvCxnSpPr>
            <a:cxnSpLocks/>
          </p:cNvCxnSpPr>
          <p:nvPr/>
        </p:nvCxnSpPr>
        <p:spPr>
          <a:xfrm flipV="1">
            <a:off x="6360458" y="394977"/>
            <a:ext cx="184586" cy="450753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6B0051C-8173-B84C-AE9F-25D7C59F53BE}"/>
              </a:ext>
            </a:extLst>
          </p:cNvPr>
          <p:cNvCxnSpPr>
            <a:cxnSpLocks/>
          </p:cNvCxnSpPr>
          <p:nvPr/>
        </p:nvCxnSpPr>
        <p:spPr>
          <a:xfrm flipV="1">
            <a:off x="6952225" y="1792338"/>
            <a:ext cx="398834" cy="316518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3EF0BF7-3433-7942-8B6C-E2E322C2B3CF}"/>
              </a:ext>
            </a:extLst>
          </p:cNvPr>
          <p:cNvCxnSpPr>
            <a:cxnSpLocks/>
          </p:cNvCxnSpPr>
          <p:nvPr/>
        </p:nvCxnSpPr>
        <p:spPr>
          <a:xfrm>
            <a:off x="5768884" y="2108856"/>
            <a:ext cx="443657" cy="230329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898211C-7E2B-B44D-BF51-0A6DAA214A77}"/>
              </a:ext>
            </a:extLst>
          </p:cNvPr>
          <p:cNvCxnSpPr>
            <a:cxnSpLocks/>
          </p:cNvCxnSpPr>
          <p:nvPr/>
        </p:nvCxnSpPr>
        <p:spPr>
          <a:xfrm flipV="1">
            <a:off x="6810066" y="1362618"/>
            <a:ext cx="225842" cy="38202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352EEE9-1C29-F943-9F22-A500E50EBCD5}"/>
              </a:ext>
            </a:extLst>
          </p:cNvPr>
          <p:cNvCxnSpPr>
            <a:cxnSpLocks/>
          </p:cNvCxnSpPr>
          <p:nvPr/>
        </p:nvCxnSpPr>
        <p:spPr>
          <a:xfrm flipV="1">
            <a:off x="5911456" y="1471407"/>
            <a:ext cx="388220" cy="27323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CC2FCE-7CF8-D549-B4F9-F57F3B53154D}"/>
              </a:ext>
            </a:extLst>
          </p:cNvPr>
          <p:cNvCxnSpPr>
            <a:cxnSpLocks/>
          </p:cNvCxnSpPr>
          <p:nvPr/>
        </p:nvCxnSpPr>
        <p:spPr>
          <a:xfrm flipV="1">
            <a:off x="6475996" y="1375234"/>
            <a:ext cx="213233" cy="37119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FLAT-SHADING | 1 Definitions of Flat-shading - YourDictionary">
            <a:extLst>
              <a:ext uri="{FF2B5EF4-FFF2-40B4-BE49-F238E27FC236}">
                <a16:creationId xmlns:a16="http://schemas.microsoft.com/office/drawing/2014/main" id="{687EF265-BB58-DD46-8EE7-530DECEBF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5" b="1203"/>
          <a:stretch/>
        </p:blipFill>
        <p:spPr bwMode="auto">
          <a:xfrm>
            <a:off x="2547969" y="3121759"/>
            <a:ext cx="5124555" cy="182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82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F41F7-F7EC-F845-AE8A-E68F2854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 err="1"/>
              <a:t>Phong</a:t>
            </a:r>
            <a:r>
              <a:rPr kumimoji="1" lang="en-US" altLang="zh-TW" sz="2800" dirty="0"/>
              <a:t> Shading Implementation Concept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CD40F-A8F1-2843-9E4F-974C59C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TW" dirty="0"/>
              <a:t>Vertex shader</a:t>
            </a:r>
          </a:p>
          <a:p>
            <a:pPr lvl="1"/>
            <a:r>
              <a:rPr kumimoji="1" lang="en-US" altLang="zh-TW" dirty="0"/>
              <a:t>As usually transform vertex to clip space (</a:t>
            </a:r>
            <a:r>
              <a:rPr kumimoji="1" lang="en-US" altLang="zh-TW" dirty="0" err="1"/>
              <a:t>gl_Position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Transform </a:t>
            </a:r>
            <a:r>
              <a:rPr kumimoji="1" lang="en-US" altLang="zh-TW" b="1" dirty="0"/>
              <a:t>“vertex normal vector” </a:t>
            </a:r>
            <a:r>
              <a:rPr kumimoji="1" lang="en-US" altLang="zh-TW" dirty="0"/>
              <a:t>and </a:t>
            </a:r>
            <a:r>
              <a:rPr kumimoji="1" lang="en-US" altLang="zh-TW" b="1" dirty="0"/>
              <a:t>“vertex position” </a:t>
            </a:r>
            <a:r>
              <a:rPr kumimoji="1" lang="en-US" altLang="zh-TW" dirty="0"/>
              <a:t>to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</a:t>
            </a:r>
            <a:r>
              <a:rPr kumimoji="1" lang="en-US" altLang="zh-TW" dirty="0"/>
              <a:t>. Put them in varying variables and pass to the fragment shader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Fragment shader</a:t>
            </a:r>
          </a:p>
          <a:p>
            <a:pPr lvl="1"/>
            <a:r>
              <a:rPr kumimoji="1" lang="en-US" altLang="zh-TW" dirty="0"/>
              <a:t>Because WebGL interpolate information you put in varying variables, you will receive </a:t>
            </a:r>
            <a:r>
              <a:rPr kumimoji="1" lang="en-US" altLang="zh-TW" b="1" dirty="0"/>
              <a:t>per-fragment ”normal vector”, “position” </a:t>
            </a:r>
            <a:r>
              <a:rPr kumimoji="1" lang="en-US" altLang="zh-TW" dirty="0"/>
              <a:t>in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</a:t>
            </a:r>
          </a:p>
          <a:p>
            <a:pPr lvl="1"/>
            <a:r>
              <a:rPr kumimoji="1" lang="en-US" altLang="zh-TW" dirty="0"/>
              <a:t>With </a:t>
            </a:r>
            <a:r>
              <a:rPr kumimoji="1" lang="en-US" altLang="zh-TW" b="1" dirty="0"/>
              <a:t>“light position” </a:t>
            </a:r>
            <a:r>
              <a:rPr kumimoji="1" lang="en-US" altLang="zh-TW" dirty="0"/>
              <a:t>and </a:t>
            </a:r>
            <a:r>
              <a:rPr kumimoji="1" lang="en-US" altLang="zh-TW" b="1" dirty="0"/>
              <a:t>“eye position” </a:t>
            </a:r>
            <a:r>
              <a:rPr kumimoji="1" lang="en-US" altLang="zh-TW" dirty="0"/>
              <a:t>in </a:t>
            </a:r>
            <a:r>
              <a:rPr kumimoji="1"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space </a:t>
            </a:r>
            <a:r>
              <a:rPr kumimoji="1" lang="en-US" altLang="zh-TW" dirty="0"/>
              <a:t>(you may pass them into shaders by uniform variables), you can calculate illumination for every fragment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9923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D91F-9557-ED46-B391-663D805D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Transformation of Normal Vector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51A635-0C89-8942-A563-C55A70E6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/>
              <a:t>Normal vector is one of the key components in illumination calculation</a:t>
            </a:r>
          </a:p>
          <a:p>
            <a:pPr lvl="1"/>
            <a:r>
              <a:rPr kumimoji="1" lang="en-US" altLang="zh-TW" sz="1600" dirty="0"/>
              <a:t>In the beginning, the normal vector is also defined in the object space</a:t>
            </a:r>
          </a:p>
          <a:p>
            <a:pPr lvl="1"/>
            <a:r>
              <a:rPr kumimoji="1" lang="en-US" altLang="zh-TW" sz="1600"/>
              <a:t>Usually, </a:t>
            </a:r>
            <a:r>
              <a:rPr kumimoji="1" lang="en-US" altLang="zh-TW" sz="1600" dirty="0"/>
              <a:t>you need to transform normal vectors to the world space with the object for illumination calculation</a:t>
            </a:r>
          </a:p>
          <a:p>
            <a:r>
              <a:rPr kumimoji="1" lang="en-US" altLang="zh-TW" sz="1600" dirty="0">
                <a:solidFill>
                  <a:srgbClr val="C00000"/>
                </a:solidFill>
              </a:rPr>
              <a:t>But it may NOT be always correct if you simply apply the model matrix to normal vector directly</a:t>
            </a:r>
          </a:p>
          <a:p>
            <a:pPr lvl="1"/>
            <a:endParaRPr kumimoji="1" lang="zh-TW" alt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DB86474-9DAA-F74F-AC48-6C21AC378595}"/>
              </a:ext>
            </a:extLst>
          </p:cNvPr>
          <p:cNvCxnSpPr/>
          <p:nvPr/>
        </p:nvCxnSpPr>
        <p:spPr>
          <a:xfrm>
            <a:off x="1898133" y="3671667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3E9506D-D847-A54A-B5D3-ADFBD8AC70AE}"/>
              </a:ext>
            </a:extLst>
          </p:cNvPr>
          <p:cNvCxnSpPr>
            <a:cxnSpLocks/>
          </p:cNvCxnSpPr>
          <p:nvPr/>
        </p:nvCxnSpPr>
        <p:spPr>
          <a:xfrm flipV="1">
            <a:off x="2472299" y="3091375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E27320B-B2A2-3E4E-ADB1-89263EB986A9}"/>
              </a:ext>
            </a:extLst>
          </p:cNvPr>
          <p:cNvSpPr/>
          <p:nvPr/>
        </p:nvSpPr>
        <p:spPr>
          <a:xfrm>
            <a:off x="2261287" y="3474719"/>
            <a:ext cx="400926" cy="40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D39B142-93B6-A84A-8682-34BBDA302E41}"/>
              </a:ext>
            </a:extLst>
          </p:cNvPr>
          <p:cNvCxnSpPr>
            <a:cxnSpLocks/>
          </p:cNvCxnSpPr>
          <p:nvPr/>
        </p:nvCxnSpPr>
        <p:spPr>
          <a:xfrm>
            <a:off x="2662213" y="3671667"/>
            <a:ext cx="232116" cy="0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91422B-E0A5-3F42-880D-F3E6CD2EE761}"/>
              </a:ext>
            </a:extLst>
          </p:cNvPr>
          <p:cNvSpPr txBox="1"/>
          <p:nvPr/>
        </p:nvSpPr>
        <p:spPr>
          <a:xfrm>
            <a:off x="2612975" y="3683149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n=(1,0,0)</a:t>
            </a:r>
            <a:endParaRPr kumimoji="1" lang="zh-TW" altLang="en-US" sz="105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AFD400-FE6C-6E46-8092-63878DCCE82A}"/>
              </a:ext>
            </a:extLst>
          </p:cNvPr>
          <p:cNvCxnSpPr/>
          <p:nvPr/>
        </p:nvCxnSpPr>
        <p:spPr>
          <a:xfrm>
            <a:off x="4743877" y="3649642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383800D-BE64-CB45-AAFB-059D03D02C15}"/>
              </a:ext>
            </a:extLst>
          </p:cNvPr>
          <p:cNvCxnSpPr>
            <a:cxnSpLocks/>
          </p:cNvCxnSpPr>
          <p:nvPr/>
        </p:nvCxnSpPr>
        <p:spPr>
          <a:xfrm flipV="1">
            <a:off x="5318043" y="3069350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2ECB19-8500-194C-A17A-9F9B64A5D4FA}"/>
              </a:ext>
            </a:extLst>
          </p:cNvPr>
          <p:cNvGrpSpPr/>
          <p:nvPr/>
        </p:nvGrpSpPr>
        <p:grpSpPr>
          <a:xfrm rot="18800286">
            <a:off x="5076007" y="3359370"/>
            <a:ext cx="633042" cy="407963"/>
            <a:chOff x="3620090" y="3695355"/>
            <a:chExt cx="633042" cy="40796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8709FB-F7E1-C94B-A841-FEBE3E58D614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B275F5F8-5781-E64F-9B85-C84C9319DAA8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311908-FC89-2A48-ABF3-F09EC0A7E9B3}"/>
              </a:ext>
            </a:extLst>
          </p:cNvPr>
          <p:cNvSpPr txBox="1"/>
          <p:nvPr/>
        </p:nvSpPr>
        <p:spPr>
          <a:xfrm>
            <a:off x="4794145" y="4263590"/>
            <a:ext cx="1037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Rotate 45 degrees</a:t>
            </a:r>
          </a:p>
          <a:p>
            <a:pPr algn="ctr"/>
            <a:r>
              <a:rPr kumimoji="1" lang="en-US" altLang="zh-TW" sz="900" dirty="0"/>
              <a:t>n = (1,1,0)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OK!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B123C5-D427-9A42-9969-981D00E73E96}"/>
              </a:ext>
            </a:extLst>
          </p:cNvPr>
          <p:cNvSpPr txBox="1"/>
          <p:nvPr/>
        </p:nvSpPr>
        <p:spPr>
          <a:xfrm>
            <a:off x="1578857" y="4263440"/>
            <a:ext cx="193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If we directly apply 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model matrix to normal vector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476A658-081D-DB44-A9AB-D9053AAB44DF}"/>
              </a:ext>
            </a:extLst>
          </p:cNvPr>
          <p:cNvCxnSpPr/>
          <p:nvPr/>
        </p:nvCxnSpPr>
        <p:spPr>
          <a:xfrm>
            <a:off x="3384780" y="3657599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A9ECABB-7BA8-3D46-B094-2F48E2DBF6A4}"/>
              </a:ext>
            </a:extLst>
          </p:cNvPr>
          <p:cNvCxnSpPr>
            <a:cxnSpLocks/>
          </p:cNvCxnSpPr>
          <p:nvPr/>
        </p:nvCxnSpPr>
        <p:spPr>
          <a:xfrm flipV="1">
            <a:off x="3958946" y="3077307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40559F2-5EEF-8C4E-8FE7-C0F80B9D2A26}"/>
              </a:ext>
            </a:extLst>
          </p:cNvPr>
          <p:cNvGrpSpPr/>
          <p:nvPr/>
        </p:nvGrpSpPr>
        <p:grpSpPr>
          <a:xfrm>
            <a:off x="3742008" y="3343303"/>
            <a:ext cx="633042" cy="407963"/>
            <a:chOff x="3620090" y="3695355"/>
            <a:chExt cx="633042" cy="40796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03247B-89CA-A940-92C4-12FDFEC442F4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133B26D-56E2-634D-8593-19AFDFC524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7B17877-E017-D04E-B903-25A94B3CDB12}"/>
              </a:ext>
            </a:extLst>
          </p:cNvPr>
          <p:cNvSpPr txBox="1"/>
          <p:nvPr/>
        </p:nvSpPr>
        <p:spPr>
          <a:xfrm>
            <a:off x="3350092" y="4271547"/>
            <a:ext cx="12073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Translate along Y by 1</a:t>
            </a:r>
          </a:p>
          <a:p>
            <a:pPr algn="ctr"/>
            <a:r>
              <a:rPr kumimoji="1" lang="en-US" altLang="zh-TW" sz="900" dirty="0"/>
              <a:t>n = (1,1,0)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incorrect!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923B165-01A1-CC4F-882B-9A1E459DB214}"/>
              </a:ext>
            </a:extLst>
          </p:cNvPr>
          <p:cNvCxnSpPr/>
          <p:nvPr/>
        </p:nvCxnSpPr>
        <p:spPr>
          <a:xfrm>
            <a:off x="7580269" y="3649642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DFAF5CB-D1FA-F74B-A995-1BBE777A52A7}"/>
              </a:ext>
            </a:extLst>
          </p:cNvPr>
          <p:cNvCxnSpPr>
            <a:cxnSpLocks/>
          </p:cNvCxnSpPr>
          <p:nvPr/>
        </p:nvCxnSpPr>
        <p:spPr>
          <a:xfrm flipV="1">
            <a:off x="8154435" y="3069350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CBC2C1-4115-D241-BFD2-1A269E3DDFD9}"/>
              </a:ext>
            </a:extLst>
          </p:cNvPr>
          <p:cNvSpPr txBox="1"/>
          <p:nvPr/>
        </p:nvSpPr>
        <p:spPr>
          <a:xfrm>
            <a:off x="7580049" y="4263590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After the rotation</a:t>
            </a:r>
          </a:p>
          <a:p>
            <a:pPr algn="ctr"/>
            <a:r>
              <a:rPr kumimoji="1" lang="en-US" altLang="zh-TW" sz="900" dirty="0"/>
              <a:t>Scale by (</a:t>
            </a:r>
            <a:r>
              <a:rPr kumimoji="1" lang="en-US" altLang="zh-TW" sz="900" dirty="0" err="1"/>
              <a:t>sx</a:t>
            </a:r>
            <a:r>
              <a:rPr kumimoji="1" lang="en-US" altLang="zh-TW" sz="900" dirty="0"/>
              <a:t>=1, </a:t>
            </a:r>
            <a:r>
              <a:rPr kumimoji="1" lang="en-US" altLang="zh-TW" sz="900" dirty="0" err="1"/>
              <a:t>sy</a:t>
            </a:r>
            <a:r>
              <a:rPr kumimoji="1" lang="en-US" altLang="zh-TW" sz="900" dirty="0"/>
              <a:t>=2)</a:t>
            </a:r>
          </a:p>
          <a:p>
            <a:pPr algn="ctr"/>
            <a:r>
              <a:rPr kumimoji="1" lang="en-US" altLang="zh-TW" sz="900" dirty="0"/>
              <a:t>n = (1,2,0)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incorrect!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09ACE4B-748B-1444-BEC2-D7E48A1EA589}"/>
              </a:ext>
            </a:extLst>
          </p:cNvPr>
          <p:cNvGrpSpPr/>
          <p:nvPr/>
        </p:nvGrpSpPr>
        <p:grpSpPr>
          <a:xfrm>
            <a:off x="7886643" y="3156271"/>
            <a:ext cx="525261" cy="986741"/>
            <a:chOff x="7666892" y="3604630"/>
            <a:chExt cx="914400" cy="914400"/>
          </a:xfrm>
        </p:grpSpPr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19F5AD24-B78D-3B43-9397-DA3DB285FC56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7BF74366-5B97-1E44-8566-B1BC4F258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1931" y="3604630"/>
              <a:ext cx="239361" cy="221711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B5F80285-5444-4347-8389-0256409DA68D}"/>
              </a:ext>
            </a:extLst>
          </p:cNvPr>
          <p:cNvCxnSpPr/>
          <p:nvPr/>
        </p:nvCxnSpPr>
        <p:spPr>
          <a:xfrm>
            <a:off x="6136932" y="3657599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F328C81-8F43-4D4D-8F2D-704C12D33193}"/>
              </a:ext>
            </a:extLst>
          </p:cNvPr>
          <p:cNvCxnSpPr>
            <a:cxnSpLocks/>
          </p:cNvCxnSpPr>
          <p:nvPr/>
        </p:nvCxnSpPr>
        <p:spPr>
          <a:xfrm flipV="1">
            <a:off x="6711098" y="3077307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A6D69A-BEA1-2642-9517-292C199DBF2D}"/>
              </a:ext>
            </a:extLst>
          </p:cNvPr>
          <p:cNvSpPr txBox="1"/>
          <p:nvPr/>
        </p:nvSpPr>
        <p:spPr>
          <a:xfrm>
            <a:off x="6092629" y="4271547"/>
            <a:ext cx="1226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00" dirty="0"/>
              <a:t>After the rotation</a:t>
            </a:r>
          </a:p>
          <a:p>
            <a:pPr algn="ctr"/>
            <a:r>
              <a:rPr kumimoji="1" lang="en-US" altLang="zh-TW" sz="900" dirty="0"/>
              <a:t>Scale by (</a:t>
            </a:r>
            <a:r>
              <a:rPr kumimoji="1" lang="en-US" altLang="zh-TW" sz="900" dirty="0" err="1"/>
              <a:t>sx</a:t>
            </a:r>
            <a:r>
              <a:rPr kumimoji="1" lang="en-US" altLang="zh-TW" sz="900" dirty="0"/>
              <a:t>=2, </a:t>
            </a:r>
            <a:r>
              <a:rPr kumimoji="1" lang="en-US" altLang="zh-TW" sz="900" dirty="0" err="1"/>
              <a:t>sy</a:t>
            </a:r>
            <a:r>
              <a:rPr kumimoji="1" lang="en-US" altLang="zh-TW" sz="900" dirty="0"/>
              <a:t>=2)</a:t>
            </a:r>
          </a:p>
          <a:p>
            <a:pPr algn="ctr"/>
            <a:r>
              <a:rPr kumimoji="1" lang="en-US" altLang="zh-TW" sz="900" dirty="0"/>
              <a:t>n = (2,2,0)</a:t>
            </a:r>
          </a:p>
          <a:p>
            <a:pPr algn="ctr"/>
            <a:r>
              <a:rPr kumimoji="1" lang="en-US" altLang="zh-TW" sz="900" dirty="0">
                <a:solidFill>
                  <a:srgbClr val="C00000"/>
                </a:solidFill>
              </a:rPr>
              <a:t>OK! If you normalize n</a:t>
            </a:r>
            <a:endParaRPr kumimoji="1" lang="zh-TW" altLang="en-US" sz="900" dirty="0">
              <a:solidFill>
                <a:srgbClr val="C00000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3542D6A-CB8D-914C-ABCE-F3072496F801}"/>
              </a:ext>
            </a:extLst>
          </p:cNvPr>
          <p:cNvGrpSpPr/>
          <p:nvPr/>
        </p:nvGrpSpPr>
        <p:grpSpPr>
          <a:xfrm>
            <a:off x="6218881" y="3164228"/>
            <a:ext cx="995163" cy="986741"/>
            <a:chOff x="7666892" y="3604630"/>
            <a:chExt cx="914400" cy="914400"/>
          </a:xfrm>
        </p:grpSpPr>
        <p:sp>
          <p:nvSpPr>
            <p:cNvPr id="41" name="菱形 40">
              <a:extLst>
                <a:ext uri="{FF2B5EF4-FFF2-40B4-BE49-F238E27FC236}">
                  <a16:creationId xmlns:a16="http://schemas.microsoft.com/office/drawing/2014/main" id="{7AAC517F-6D68-A846-AF74-72E77D7FFD95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5E48B091-9F6C-1645-8B44-A8F86B3A3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1931" y="3604630"/>
              <a:ext cx="239361" cy="221711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11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828F0-DCFC-5C45-BB5D-AE84FAAE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Transformation of Normal Vector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08108B-E67F-684A-99E4-566DB22F2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2936" y="1143000"/>
                <a:ext cx="6828503" cy="374552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en-US" altLang="zh-TW" sz="2000" dirty="0"/>
                  <a:t>The right matrix to transform the normal vectors</a:t>
                </a:r>
              </a:p>
              <a:p>
                <a:pPr lvl="1"/>
                <a:r>
                  <a:rPr kumimoji="1" lang="en-US" altLang="zh-TW" sz="18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1800" dirty="0"/>
                  <a:t> is your model matrix,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1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800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TW" sz="1800" dirty="0"/>
                  <a:t>to transform the normal vectors </a:t>
                </a:r>
              </a:p>
              <a:p>
                <a:r>
                  <a:rPr kumimoji="1" lang="en-US" altLang="zh-TW" sz="1800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1800" dirty="0"/>
                  <a:t>: the normal vector before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TW" sz="1800" dirty="0"/>
                  <a:t>: the surface(edge) before transformation</a:t>
                </a:r>
                <a:endParaRPr kumimoji="1" lang="en-US" altLang="zh-TW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TW" sz="1800" dirty="0"/>
                  <a:t>: the </a:t>
                </a:r>
                <a:r>
                  <a:rPr kumimoji="1" lang="en-US" altLang="zh-TW" sz="1800" b="1" dirty="0"/>
                  <a:t>correct</a:t>
                </a:r>
                <a:r>
                  <a:rPr kumimoji="1" lang="en-US" altLang="zh-TW" sz="1800" dirty="0"/>
                  <a:t> normal vector after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TW" sz="1800" dirty="0"/>
                  <a:t>’: the surface(edge) after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1800" dirty="0"/>
                  <a:t>: the model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TW" sz="1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TW" sz="1800" dirty="0"/>
                  <a:t>: the </a:t>
                </a:r>
                <a:r>
                  <a:rPr kumimoji="1" lang="en-US" altLang="zh-TW" sz="1800" b="1" dirty="0"/>
                  <a:t>correct</a:t>
                </a:r>
                <a:r>
                  <a:rPr kumimoji="1" lang="en-US" altLang="zh-TW" sz="1800" dirty="0"/>
                  <a:t> matrix to transform normal vector (what we want)</a:t>
                </a:r>
              </a:p>
              <a:p>
                <a:pPr lvl="1"/>
                <a:endParaRPr kumimoji="1" lang="en-US" altLang="zh-TW" sz="1800" dirty="0"/>
              </a:p>
              <a:p>
                <a:pPr marL="857250" lvl="2" indent="0">
                  <a:buNone/>
                </a:pPr>
                <a:r>
                  <a:rPr kumimoji="1" lang="en-US" altLang="zh-TW" sz="14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(they should be perpendicular with each other)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)∙(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TW" sz="1400" dirty="0"/>
                  <a:t> 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kumimoji="1" lang="en-US" altLang="zh-TW" sz="1400" dirty="0"/>
                  <a:t>    (</a:t>
                </a:r>
                <a14:m>
                  <m:oMath xmlns:m="http://schemas.openxmlformats.org/officeDocument/2006/math">
                    <m:r>
                      <a:rPr kumimoji="1" lang="en-US" altLang="zh-TW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kumimoji="1" lang="en-US" altLang="zh-TW" sz="1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400" dirty="0"/>
                  <a:t>,  where </a:t>
                </a:r>
                <a14:m>
                  <m:oMath xmlns:m="http://schemas.openxmlformats.org/officeDocument/2006/math"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400" dirty="0"/>
                  <a:t>are vectors)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     (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(A </a:t>
                </a:r>
                <a14:m>
                  <m:oMath xmlns:m="http://schemas.openxmlformats.org/officeDocument/2006/math"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400" dirty="0"/>
                  <a:t>)</a:t>
                </a:r>
              </a:p>
              <a:p>
                <a:pPr marL="857250" lvl="2" indent="0">
                  <a:buNone/>
                </a:pPr>
                <a:endParaRPr kumimoji="1" lang="en-US" altLang="zh-TW" sz="1400" b="0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kumimoji="1" lang="en-US" altLang="zh-TW" sz="1400" b="0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TW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TW" sz="1400" dirty="0"/>
                  <a:t>,  where </a:t>
                </a:r>
                <a14:m>
                  <m:oMath xmlns:m="http://schemas.openxmlformats.org/officeDocument/2006/math"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400" dirty="0"/>
                  <a:t>are vectors)   </a:t>
                </a:r>
              </a:p>
              <a:p>
                <a:pPr marL="857250" lvl="2" indent="0">
                  <a:buNone/>
                </a:pPr>
                <a:endParaRPr kumimoji="1" lang="en-US" altLang="zh-TW" sz="1400" dirty="0"/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(</m:t>
                    </m:r>
                    <m:r>
                      <a:rPr kumimoji="1" lang="en-US" altLang="zh-TW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TW" sz="1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sz="1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TW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TW" sz="1400" dirty="0"/>
                  <a:t>)</a:t>
                </a: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1" lang="en-US" altLang="zh-TW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1" lang="en-US" altLang="zh-TW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TW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TW" sz="14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pPr marL="457200" lvl="1" indent="0">
                  <a:buNone/>
                </a:pPr>
                <a:endParaRPr kumimoji="1" lang="en-US" altLang="zh-TW" sz="1800" dirty="0"/>
              </a:p>
              <a:p>
                <a:endParaRPr kumimoji="1" lang="zh-TW" altLang="en-US" sz="1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508108B-E67F-684A-99E4-566DB22F2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936" y="1143000"/>
                <a:ext cx="6828503" cy="3745523"/>
              </a:xfrm>
              <a:blipFill>
                <a:blip r:embed="rId2"/>
                <a:stretch>
                  <a:fillRect l="-186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E0125F55-72F6-924A-B82E-FF2C6E8D8E91}"/>
              </a:ext>
            </a:extLst>
          </p:cNvPr>
          <p:cNvCxnSpPr/>
          <p:nvPr/>
        </p:nvCxnSpPr>
        <p:spPr>
          <a:xfrm>
            <a:off x="6566030" y="2488721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4C0C2F5F-0F09-E546-94A5-263FAF8A02A8}"/>
              </a:ext>
            </a:extLst>
          </p:cNvPr>
          <p:cNvCxnSpPr>
            <a:cxnSpLocks/>
          </p:cNvCxnSpPr>
          <p:nvPr/>
        </p:nvCxnSpPr>
        <p:spPr>
          <a:xfrm flipV="1">
            <a:off x="7140196" y="1908429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7A0E44-6DF1-3E45-8CD5-D427B1D6ABDA}"/>
              </a:ext>
            </a:extLst>
          </p:cNvPr>
          <p:cNvGrpSpPr/>
          <p:nvPr/>
        </p:nvGrpSpPr>
        <p:grpSpPr>
          <a:xfrm rot="18800286">
            <a:off x="6898160" y="2198449"/>
            <a:ext cx="633042" cy="407963"/>
            <a:chOff x="3620090" y="3695355"/>
            <a:chExt cx="633042" cy="40796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BA421A2-7F70-1441-8E50-1615C99FF38A}"/>
                </a:ext>
              </a:extLst>
            </p:cNvPr>
            <p:cNvSpPr/>
            <p:nvPr/>
          </p:nvSpPr>
          <p:spPr>
            <a:xfrm>
              <a:off x="3620090" y="3695355"/>
              <a:ext cx="400926" cy="4079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0A7EE4B7-A7BF-5B49-9D79-9B0DEAE65C0C}"/>
                </a:ext>
              </a:extLst>
            </p:cNvPr>
            <p:cNvCxnSpPr>
              <a:cxnSpLocks/>
            </p:cNvCxnSpPr>
            <p:nvPr/>
          </p:nvCxnSpPr>
          <p:spPr>
            <a:xfrm>
              <a:off x="4021016" y="3892303"/>
              <a:ext cx="232116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B7A71EEC-4822-7043-A3C7-3EA0F1DCF9C3}"/>
              </a:ext>
            </a:extLst>
          </p:cNvPr>
          <p:cNvCxnSpPr/>
          <p:nvPr/>
        </p:nvCxnSpPr>
        <p:spPr>
          <a:xfrm>
            <a:off x="7886470" y="2488721"/>
            <a:ext cx="11931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80FFCDD-D525-2845-ABC1-EE31AA907BD5}"/>
              </a:ext>
            </a:extLst>
          </p:cNvPr>
          <p:cNvCxnSpPr>
            <a:cxnSpLocks/>
          </p:cNvCxnSpPr>
          <p:nvPr/>
        </p:nvCxnSpPr>
        <p:spPr>
          <a:xfrm flipV="1">
            <a:off x="8460636" y="1908429"/>
            <a:ext cx="0" cy="116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D7E1292-7AD1-234F-A238-651F56AC8A9B}"/>
              </a:ext>
            </a:extLst>
          </p:cNvPr>
          <p:cNvGrpSpPr/>
          <p:nvPr/>
        </p:nvGrpSpPr>
        <p:grpSpPr>
          <a:xfrm>
            <a:off x="8192837" y="1995350"/>
            <a:ext cx="590226" cy="986741"/>
            <a:chOff x="7666892" y="3604630"/>
            <a:chExt cx="1027496" cy="914400"/>
          </a:xfrm>
        </p:grpSpPr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E80A03DA-301B-6E4E-9CC8-9BAD4BF10B46}"/>
                </a:ext>
              </a:extLst>
            </p:cNvPr>
            <p:cNvSpPr/>
            <p:nvPr/>
          </p:nvSpPr>
          <p:spPr>
            <a:xfrm>
              <a:off x="7666892" y="3604630"/>
              <a:ext cx="9144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811C2745-F4C6-684D-87EE-A498C76AC652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8326170" y="3692079"/>
              <a:ext cx="368218" cy="14285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F368A07-AA38-3E42-A19C-861A16C06AB1}"/>
              </a:ext>
            </a:extLst>
          </p:cNvPr>
          <p:cNvCxnSpPr>
            <a:cxnSpLocks/>
          </p:cNvCxnSpPr>
          <p:nvPr/>
        </p:nvCxnSpPr>
        <p:spPr>
          <a:xfrm>
            <a:off x="7273922" y="2336214"/>
            <a:ext cx="280169" cy="24838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7F85F46-B5D2-9B4D-BD04-DD694B4B153B}"/>
              </a:ext>
            </a:extLst>
          </p:cNvPr>
          <p:cNvCxnSpPr>
            <a:cxnSpLocks/>
          </p:cNvCxnSpPr>
          <p:nvPr/>
        </p:nvCxnSpPr>
        <p:spPr>
          <a:xfrm>
            <a:off x="8580608" y="2240754"/>
            <a:ext cx="178167" cy="34384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B87543-BB7D-BD48-8203-15722AF24574}"/>
              </a:ext>
            </a:extLst>
          </p:cNvPr>
          <p:cNvSpPr txBox="1"/>
          <p:nvPr/>
        </p:nvSpPr>
        <p:spPr>
          <a:xfrm>
            <a:off x="7454452" y="2476418"/>
            <a:ext cx="245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s</a:t>
            </a:r>
            <a:endParaRPr kumimoji="1"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8B5B0DC-AD36-BB4B-A0A2-AB8D2E9A5948}"/>
              </a:ext>
            </a:extLst>
          </p:cNvPr>
          <p:cNvSpPr txBox="1"/>
          <p:nvPr/>
        </p:nvSpPr>
        <p:spPr>
          <a:xfrm>
            <a:off x="7361826" y="1995350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</a:t>
            </a:r>
            <a:endParaRPr kumimoji="1" lang="zh-TW" altLang="en-US" sz="105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FF8DB9-147D-A443-BA8E-546DB2F7590C}"/>
              </a:ext>
            </a:extLst>
          </p:cNvPr>
          <p:cNvSpPr txBox="1"/>
          <p:nvPr/>
        </p:nvSpPr>
        <p:spPr>
          <a:xfrm>
            <a:off x="8673614" y="2476417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s’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E8575F-484B-104F-9AA4-C9AA137369A3}"/>
              </a:ext>
            </a:extLst>
          </p:cNvPr>
          <p:cNvSpPr txBox="1"/>
          <p:nvPr/>
        </p:nvSpPr>
        <p:spPr>
          <a:xfrm>
            <a:off x="8638637" y="1835802"/>
            <a:ext cx="288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050" dirty="0"/>
              <a:t>n’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8293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A379E-E80B-304F-ADFF-FC440199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D2FEEE-D237-EE45-81B4-F6D4A3E2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Correct normal vector transformation and illumination</a:t>
            </a:r>
          </a:p>
          <a:p>
            <a:r>
              <a:rPr kumimoji="1" lang="en-US" altLang="zh-TW" sz="1600" dirty="0"/>
              <a:t>Files</a:t>
            </a:r>
          </a:p>
          <a:p>
            <a:pPr lvl="1"/>
            <a:r>
              <a:rPr kumimoji="1" lang="en-US" altLang="zh-TW" sz="1600" dirty="0" err="1"/>
              <a:t>index.html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WebGL.js</a:t>
            </a:r>
            <a:endParaRPr kumimoji="1" lang="en-US" altLang="zh-TW" sz="1600" dirty="0"/>
          </a:p>
          <a:p>
            <a:pPr lvl="1"/>
            <a:r>
              <a:rPr kumimoji="1" lang="en-US" altLang="zh-TW" sz="1600" dirty="0" err="1"/>
              <a:t>cuon-matrix.js</a:t>
            </a:r>
            <a:endParaRPr kumimoji="1" lang="en-US" altLang="zh-TW" sz="1600" dirty="0"/>
          </a:p>
          <a:p>
            <a:endParaRPr kumimoji="1" lang="zh-TW" altLang="en-US" sz="20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7C692F9-485D-A540-9D28-9677B6436BB7}"/>
              </a:ext>
            </a:extLst>
          </p:cNvPr>
          <p:cNvCxnSpPr>
            <a:cxnSpLocks/>
          </p:cNvCxnSpPr>
          <p:nvPr/>
        </p:nvCxnSpPr>
        <p:spPr>
          <a:xfrm flipV="1">
            <a:off x="4156806" y="4042475"/>
            <a:ext cx="1657199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83717FC8-4DD6-564D-9327-92CEACBE4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05" y="2965706"/>
            <a:ext cx="2138007" cy="21535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F95571-BB7E-164B-8103-DCE7BA768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96" y="2919511"/>
            <a:ext cx="2196771" cy="22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9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0E2E6DF-4D59-C248-977A-D388B36BE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24" y="1574070"/>
            <a:ext cx="3436107" cy="35112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B69B02-B7E3-0E4B-B37C-ADA2F72B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F8E8E9-2E66-574C-B2AC-955C8D4D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draw()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E4285-533B-F142-97E1-8D9725529FC6}"/>
              </a:ext>
            </a:extLst>
          </p:cNvPr>
          <p:cNvSpPr/>
          <p:nvPr/>
        </p:nvSpPr>
        <p:spPr>
          <a:xfrm>
            <a:off x="5623383" y="2994683"/>
            <a:ext cx="1799883" cy="36746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CC67FE-11F7-254F-8023-E0248087A838}"/>
              </a:ext>
            </a:extLst>
          </p:cNvPr>
          <p:cNvSpPr/>
          <p:nvPr/>
        </p:nvSpPr>
        <p:spPr>
          <a:xfrm>
            <a:off x="5656634" y="4525980"/>
            <a:ext cx="3259597" cy="10022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842D090-DA7F-F746-8B6E-3A58EBC415DB}"/>
                  </a:ext>
                </a:extLst>
              </p:cNvPr>
              <p:cNvSpPr txBox="1"/>
              <p:nvPr/>
            </p:nvSpPr>
            <p:spPr>
              <a:xfrm>
                <a:off x="1732936" y="2098976"/>
                <a:ext cx="31812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>
                    <a:solidFill>
                      <a:srgbClr val="C00000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TW" sz="11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sz="11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zh-TW" sz="1100" dirty="0">
                    <a:solidFill>
                      <a:srgbClr val="C00000"/>
                    </a:solidFill>
                  </a:rPr>
                  <a:t> for normal vector transformation</a:t>
                </a:r>
                <a:endParaRPr kumimoji="1" lang="zh-TW" altLang="en-US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842D090-DA7F-F746-8B6E-3A58EBC4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936" y="2098976"/>
                <a:ext cx="3181255" cy="2616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42496A-C412-A340-8F49-12CA177CBAFC}"/>
              </a:ext>
            </a:extLst>
          </p:cNvPr>
          <p:cNvCxnSpPr>
            <a:cxnSpLocks/>
          </p:cNvCxnSpPr>
          <p:nvPr/>
        </p:nvCxnSpPr>
        <p:spPr>
          <a:xfrm>
            <a:off x="3944191" y="2360586"/>
            <a:ext cx="1711210" cy="8237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9299DF9-842E-684B-8274-68150154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03" y="0"/>
            <a:ext cx="3193617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2C7E1-3D57-2E4D-8F66-8441678E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(Ex06-4)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91F781-EA37-384D-A96F-CF185BA6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Shaders in </a:t>
            </a:r>
            <a:r>
              <a:rPr kumimoji="1" lang="en-US" altLang="zh-TW" dirty="0" err="1"/>
              <a:t>WebGL.js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45DAE7-2E32-474A-8FC8-B8B39979C7E9}"/>
              </a:ext>
            </a:extLst>
          </p:cNvPr>
          <p:cNvSpPr txBox="1"/>
          <p:nvPr/>
        </p:nvSpPr>
        <p:spPr>
          <a:xfrm>
            <a:off x="1548186" y="1641225"/>
            <a:ext cx="4107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still use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modelMatrix</a:t>
            </a:r>
            <a:r>
              <a:rPr kumimoji="1" lang="en-US" altLang="zh-TW" sz="1100" dirty="0">
                <a:solidFill>
                  <a:srgbClr val="C00000"/>
                </a:solidFill>
              </a:rPr>
              <a:t> to transform object vertices to world space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312A2F3-6897-1E45-BDC2-97CE480718B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655401" y="1772030"/>
            <a:ext cx="1711210" cy="8237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526B3-4D0D-7E41-8A97-29DCCF91F15E}"/>
              </a:ext>
            </a:extLst>
          </p:cNvPr>
          <p:cNvSpPr txBox="1"/>
          <p:nvPr/>
        </p:nvSpPr>
        <p:spPr>
          <a:xfrm>
            <a:off x="2494402" y="2380325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b="1" dirty="0">
                <a:solidFill>
                  <a:srgbClr val="C00000"/>
                </a:solidFill>
              </a:rPr>
              <a:t>But, we have to use “</a:t>
            </a:r>
            <a:r>
              <a:rPr kumimoji="1" lang="en-US" altLang="zh-TW" sz="1100" b="1" dirty="0" err="1">
                <a:solidFill>
                  <a:srgbClr val="C00000"/>
                </a:solidFill>
              </a:rPr>
              <a:t>u_normalMatrix</a:t>
            </a:r>
            <a:r>
              <a:rPr kumimoji="1" lang="en-US" altLang="zh-TW" sz="1100" b="1" dirty="0">
                <a:solidFill>
                  <a:srgbClr val="C00000"/>
                </a:solidFill>
              </a:rPr>
              <a:t>” to correctly transform normal vectors to world space</a:t>
            </a:r>
            <a:endParaRPr kumimoji="1" lang="zh-TW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47E6DE7A-862E-2942-91D5-4B7009453065}"/>
              </a:ext>
            </a:extLst>
          </p:cNvPr>
          <p:cNvCxnSpPr>
            <a:cxnSpLocks/>
          </p:cNvCxnSpPr>
          <p:nvPr/>
        </p:nvCxnSpPr>
        <p:spPr>
          <a:xfrm>
            <a:off x="5170688" y="2633604"/>
            <a:ext cx="1912310" cy="645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E63E9A-B829-D446-8F3E-633C286D8B57}"/>
              </a:ext>
            </a:extLst>
          </p:cNvPr>
          <p:cNvSpPr txBox="1"/>
          <p:nvPr/>
        </p:nvSpPr>
        <p:spPr>
          <a:xfrm>
            <a:off x="1873123" y="4654388"/>
            <a:ext cx="3457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Comparing with Ex06-3, this two points are the only differences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084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139B0-226E-AB45-A400-44D6269F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Calculation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844656-9787-5943-9B7D-EEBED68A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b="1" dirty="0"/>
              <a:t>Local illumination</a:t>
            </a:r>
            <a:r>
              <a:rPr kumimoji="1" lang="en-US" altLang="zh-TW" sz="2400" dirty="0"/>
              <a:t>: only consider the light, the observer position, and the object material properties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C40D19-867B-5049-A99F-C85097447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3" y="2915748"/>
            <a:ext cx="2705768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1020D-4B9D-8B4D-8252-0C63C00C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Illumination Models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3D694A-C1AA-AA46-B1F5-08933ADB5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Global illumination: take into account the interaction of light from all the surfaces in the scene</a:t>
            </a:r>
          </a:p>
          <a:p>
            <a:pPr lvl="1"/>
            <a:r>
              <a:rPr kumimoji="1" lang="en-US" altLang="zh-TW" sz="2400" dirty="0"/>
              <a:t>Ray Tracing (advanced computer graphics)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8CAF3-2CAA-8847-922D-2D2F125B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50" y="3093439"/>
            <a:ext cx="2639483" cy="1529021"/>
          </a:xfrm>
          <a:prstGeom prst="rect">
            <a:avLst/>
          </a:prstGeom>
        </p:spPr>
      </p:pic>
      <p:pic>
        <p:nvPicPr>
          <p:cNvPr id="7" name="圖片 6" descr="一張含有 食物 的圖片&#10;&#10;自動產生的描述">
            <a:extLst>
              <a:ext uri="{FF2B5EF4-FFF2-40B4-BE49-F238E27FC236}">
                <a16:creationId xmlns:a16="http://schemas.microsoft.com/office/drawing/2014/main" id="{816CB87D-C734-B44D-9282-9D7C7D9D6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409" y="2978938"/>
            <a:ext cx="2335154" cy="17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6CF4D5-1A92-9943-8BE8-88F40234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Basic Light Sources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C0608-56D1-B24F-AACB-4D86256B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7190628" cy="3545497"/>
          </a:xfrm>
        </p:spPr>
        <p:txBody>
          <a:bodyPr>
            <a:normAutofit/>
          </a:bodyPr>
          <a:lstStyle/>
          <a:p>
            <a:r>
              <a:rPr kumimoji="1" lang="en-US" altLang="zh-TW" sz="1800" b="1" dirty="0"/>
              <a:t>Point light</a:t>
            </a:r>
          </a:p>
          <a:p>
            <a:pPr lvl="1"/>
            <a:r>
              <a:rPr kumimoji="1" lang="en-US" altLang="zh-TW" sz="1800" b="1" dirty="0"/>
              <a:t>Emit light to all directions</a:t>
            </a:r>
          </a:p>
          <a:p>
            <a:pPr lvl="1"/>
            <a:r>
              <a:rPr kumimoji="1" lang="en-US" altLang="zh-TW" sz="1800" b="1" dirty="0"/>
              <a:t>E.g. light bulb, fire. Defined by the light position and light color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Directional light</a:t>
            </a:r>
          </a:p>
          <a:p>
            <a:pPr lvl="1"/>
            <a:r>
              <a:rPr kumimoji="1" lang="en-US" altLang="zh-TW" sz="1800" dirty="0"/>
              <a:t>E.g. sum. Just defined by a direction and light color</a:t>
            </a:r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Spot light</a:t>
            </a:r>
            <a:endParaRPr kumimoji="1" lang="zh-TW" altLang="en-US" sz="1800" dirty="0"/>
          </a:p>
        </p:txBody>
      </p:sp>
      <p:pic>
        <p:nvPicPr>
          <p:cNvPr id="1026" name="Picture 2" descr="Spotlights · LegacyOpenGL">
            <a:extLst>
              <a:ext uri="{FF2B5EF4-FFF2-40B4-BE49-F238E27FC236}">
                <a16:creationId xmlns:a16="http://schemas.microsoft.com/office/drawing/2014/main" id="{56BD24D8-D7D6-4E46-B65F-CD221068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84" y="3340517"/>
            <a:ext cx="3647016" cy="13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E7B0801-A7D4-C14F-90ED-E97C427D4998}"/>
              </a:ext>
            </a:extLst>
          </p:cNvPr>
          <p:cNvSpPr txBox="1"/>
          <p:nvPr/>
        </p:nvSpPr>
        <p:spPr>
          <a:xfrm>
            <a:off x="5101646" y="4660483"/>
            <a:ext cx="345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Light intensity can be independent or dependent </a:t>
            </a:r>
          </a:p>
          <a:p>
            <a:r>
              <a:rPr kumimoji="1" lang="en-US" altLang="zh-TW" sz="1200" dirty="0"/>
              <a:t>of the distance between objects and the light source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15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89DC4-D696-A145-B7E6-E2983965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Simple Local Illumination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737340-04DC-334D-B4F3-68680A7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Local illumination: </a:t>
            </a:r>
            <a:r>
              <a:rPr kumimoji="1" lang="en-US" altLang="zh-TW" sz="1400" dirty="0">
                <a:hlinkClick r:id="rId2"/>
              </a:rPr>
              <a:t>https://en.wikipedia.org/wiki/Phong_shading#:~:text=In%203D%20computer%20graphics%2C%20Phong,or%20normal%2Dvector%20interpolation%20shading</a:t>
            </a:r>
            <a:r>
              <a:rPr kumimoji="1" lang="en-US" altLang="zh-TW" sz="1400" dirty="0"/>
              <a:t>. </a:t>
            </a:r>
          </a:p>
          <a:p>
            <a:pPr lvl="1"/>
            <a:r>
              <a:rPr kumimoji="1" lang="en-US" altLang="zh-TW" sz="1400" dirty="0"/>
              <a:t>Ambient</a:t>
            </a:r>
          </a:p>
          <a:p>
            <a:pPr lvl="1"/>
            <a:r>
              <a:rPr kumimoji="1" lang="en-US" altLang="zh-TW" sz="1400" dirty="0"/>
              <a:t>Diffuse</a:t>
            </a:r>
          </a:p>
          <a:p>
            <a:pPr lvl="1"/>
            <a:r>
              <a:rPr kumimoji="1" lang="en-US" altLang="zh-TW" sz="1400" dirty="0"/>
              <a:t>Specular</a:t>
            </a:r>
          </a:p>
          <a:p>
            <a:r>
              <a:rPr kumimoji="1" lang="en-US" altLang="zh-TW" sz="1400" dirty="0"/>
              <a:t>Consider these three types of light contribution to compute the final illumination of an object</a:t>
            </a:r>
            <a:endParaRPr kumimoji="1" lang="zh-TW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80055-E442-7B43-BEDD-93D5870B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10" y="3224326"/>
            <a:ext cx="6107061" cy="16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2403</Words>
  <Application>Microsoft Macintosh PowerPoint</Application>
  <PresentationFormat>如螢幕大小 (16:9)</PresentationFormat>
  <Paragraphs>340</Paragraphs>
  <Slides>56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0" baseType="lpstr">
      <vt:lpstr>Arial</vt:lpstr>
      <vt:lpstr>Calibri</vt:lpstr>
      <vt:lpstr>Cambria Math</vt:lpstr>
      <vt:lpstr>Office Theme</vt:lpstr>
      <vt:lpstr>Illumination (Lighting)</vt:lpstr>
      <vt:lpstr>Illumination</vt:lpstr>
      <vt:lpstr>Illumination</vt:lpstr>
      <vt:lpstr>Shading</vt:lpstr>
      <vt:lpstr>Illumination Model</vt:lpstr>
      <vt:lpstr>Illumination Calculation</vt:lpstr>
      <vt:lpstr>Illumination Models</vt:lpstr>
      <vt:lpstr>Basic Light Sources</vt:lpstr>
      <vt:lpstr>Simple Local Illumination</vt:lpstr>
      <vt:lpstr>Ambient Light</vt:lpstr>
      <vt:lpstr>Ambient Light Example</vt:lpstr>
      <vt:lpstr>Ambient Light Calculation</vt:lpstr>
      <vt:lpstr>Example (Ex06-1)</vt:lpstr>
      <vt:lpstr>Example (Ex06-1)</vt:lpstr>
      <vt:lpstr>Example (Ex06-1)</vt:lpstr>
      <vt:lpstr>Example (Ex06-1)</vt:lpstr>
      <vt:lpstr>Example (Ex06-1)</vt:lpstr>
      <vt:lpstr>Let’s try and think (5mins)</vt:lpstr>
      <vt:lpstr>Diffuse Light</vt:lpstr>
      <vt:lpstr>Diffuse Lighting Example</vt:lpstr>
      <vt:lpstr>Diffuse Light Calculation</vt:lpstr>
      <vt:lpstr>Diffuse Light Calculation</vt:lpstr>
      <vt:lpstr>Diffuse Light Calculation</vt:lpstr>
      <vt:lpstr>Example (Ex06-2)</vt:lpstr>
      <vt:lpstr>Example (Ex06-2)</vt:lpstr>
      <vt:lpstr>Example (Ex06-2)</vt:lpstr>
      <vt:lpstr>Example (Ex06-2)</vt:lpstr>
      <vt:lpstr>Example (Ex06-2)</vt:lpstr>
      <vt:lpstr>Let’s try and think (5mins)</vt:lpstr>
      <vt:lpstr>Specular Light </vt:lpstr>
      <vt:lpstr>Specular Light Example</vt:lpstr>
      <vt:lpstr>Specular Light Calculation</vt:lpstr>
      <vt:lpstr>Specular Light Calculation</vt:lpstr>
      <vt:lpstr>Specular Light Calculation</vt:lpstr>
      <vt:lpstr>Put It All Together</vt:lpstr>
      <vt:lpstr>Example (Ex06-3)</vt:lpstr>
      <vt:lpstr>Example (Ex06-3)</vt:lpstr>
      <vt:lpstr>Example (Ex06-3)</vt:lpstr>
      <vt:lpstr>Example (Ex06-3)</vt:lpstr>
      <vt:lpstr>Let’s try and think (5mins)</vt:lpstr>
      <vt:lpstr>Polygon Shading Model – Flat Shading</vt:lpstr>
      <vt:lpstr>Polygon Shading Model – Flat Shading</vt:lpstr>
      <vt:lpstr>Smooth Shading</vt:lpstr>
      <vt:lpstr>Smooth Shading</vt:lpstr>
      <vt:lpstr>Gouraud Shading</vt:lpstr>
      <vt:lpstr>Gouraud Shading</vt:lpstr>
      <vt:lpstr>Gouraud Shading</vt:lpstr>
      <vt:lpstr>Gouraud Shading</vt:lpstr>
      <vt:lpstr>Phong Shading</vt:lpstr>
      <vt:lpstr>Phong Shading</vt:lpstr>
      <vt:lpstr>Phong Shading Implementation Concept</vt:lpstr>
      <vt:lpstr>Transformation of Normal Vector</vt:lpstr>
      <vt:lpstr>Transformation of Normal Vector</vt:lpstr>
      <vt:lpstr>Example (Ex06-4)</vt:lpstr>
      <vt:lpstr>Example (Ex06-4)</vt:lpstr>
      <vt:lpstr>Example (Ex06-4)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2021-11-04T05:55:43Z</dcterms:modified>
</cp:coreProperties>
</file>